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1" r:id="rId9"/>
    <p:sldId id="264" r:id="rId10"/>
    <p:sldId id="266" r:id="rId11"/>
    <p:sldId id="268" r:id="rId12"/>
    <p:sldId id="274" r:id="rId13"/>
    <p:sldId id="275" r:id="rId14"/>
    <p:sldId id="276" r:id="rId15"/>
    <p:sldId id="277" r:id="rId16"/>
    <p:sldId id="279" r:id="rId17"/>
    <p:sldId id="283" r:id="rId18"/>
    <p:sldId id="272" r:id="rId19"/>
    <p:sldId id="273" r:id="rId20"/>
  </p:sldIdLst>
  <p:sldSz cx="12192000" cy="6858000"/>
  <p:notesSz cx="7099300" cy="10234613"/>
  <p:defaultTextStyle>
    <a:defPPr>
      <a:defRPr lang="it-IT"/>
    </a:defPPr>
    <a:lvl1pPr marL="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7265" userDrawn="1">
          <p15:clr>
            <a:srgbClr val="A4A3A4"/>
          </p15:clr>
        </p15:guide>
        <p15:guide id="6" orient="horz" pos="2160">
          <p15:clr>
            <a:srgbClr val="A4A3A4"/>
          </p15:clr>
        </p15:guide>
        <p15:guide id="7" pos="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86" userDrawn="1">
          <p15:clr>
            <a:srgbClr val="A4A3A4"/>
          </p15:clr>
        </p15:guide>
        <p15:guide id="2" pos="2256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21B17"/>
    <a:srgbClr val="C21B5D"/>
    <a:srgbClr val="828282"/>
    <a:srgbClr val="C00000"/>
    <a:srgbClr val="E9573D"/>
    <a:srgbClr val="8E1230"/>
    <a:srgbClr val="BDBDBD"/>
    <a:srgbClr val="3F3F3F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0591" autoAdjust="0"/>
  </p:normalViewPr>
  <p:slideViewPr>
    <p:cSldViewPr snapToGrid="0" showGuides="1">
      <p:cViewPr varScale="1">
        <p:scale>
          <a:sx n="74" d="100"/>
          <a:sy n="74" d="100"/>
        </p:scale>
        <p:origin x="69" y="216"/>
      </p:cViewPr>
      <p:guideLst>
        <p:guide pos="7265"/>
        <p:guide orient="horz" pos="2160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986"/>
        <p:guide pos="2256"/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bonico\AppData\Local\Temp\7zOBBC.tmp\Popolazion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bonico\AppData\Local\Temp\7zOBBC.tmp\Popolazione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bonico\AppData\Local\Temp\7zO3F3B.tmp\QEF%20470%20-%20tavo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bonico\AppData\Local\Temp\7zO3F3B.tmp\QEF%20470%20-%20tavo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Speranza di vita alla nascita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Femmine</c:v>
          </c:tx>
          <c:cat>
            <c:strRef>
              <c:f>'speranza di vita'!$G$1:$U$1</c:f>
              <c:strCach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strCache>
            </c:strRef>
          </c:cat>
          <c:val>
            <c:numRef>
              <c:f>'speranza di vita'!$G$2:$U$2</c:f>
              <c:numCache>
                <c:formatCode>#,##0.0</c:formatCode>
                <c:ptCount val="15"/>
                <c:pt idx="0">
                  <c:v>83.6</c:v>
                </c:pt>
                <c:pt idx="1">
                  <c:v>83.5</c:v>
                </c:pt>
                <c:pt idx="2">
                  <c:v>83.9</c:v>
                </c:pt>
                <c:pt idx="3">
                  <c:v>83.9</c:v>
                </c:pt>
                <c:pt idx="4">
                  <c:v>83.9</c:v>
                </c:pt>
                <c:pt idx="5">
                  <c:v>84</c:v>
                </c:pt>
                <c:pt idx="6">
                  <c:v>84.3</c:v>
                </c:pt>
                <c:pt idx="7">
                  <c:v>84.4</c:v>
                </c:pt>
                <c:pt idx="8">
                  <c:v>84.4</c:v>
                </c:pt>
                <c:pt idx="9">
                  <c:v>84.620999999999995</c:v>
                </c:pt>
                <c:pt idx="10">
                  <c:v>84.984999999999999</c:v>
                </c:pt>
                <c:pt idx="11">
                  <c:v>84.6</c:v>
                </c:pt>
                <c:pt idx="12">
                  <c:v>85.043999999999997</c:v>
                </c:pt>
                <c:pt idx="13">
                  <c:v>84.9</c:v>
                </c:pt>
                <c:pt idx="14">
                  <c:v>85.2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40-426A-9D21-732C152A8ABD}"/>
            </c:ext>
          </c:extLst>
        </c:ser>
        <c:ser>
          <c:idx val="1"/>
          <c:order val="1"/>
          <c:tx>
            <c:v>Maschi</c:v>
          </c:tx>
          <c:marker>
            <c:spPr>
              <a:solidFill>
                <a:schemeClr val="accent3">
                  <a:lumMod val="50000"/>
                </a:schemeClr>
              </a:solidFill>
            </c:spPr>
          </c:marker>
          <c:cat>
            <c:strRef>
              <c:f>'speranza di vita'!$G$1:$U$1</c:f>
              <c:strCach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strCache>
            </c:strRef>
          </c:cat>
          <c:val>
            <c:numRef>
              <c:f>'speranza di vita'!$G$3:$U$3</c:f>
              <c:numCache>
                <c:formatCode>#,##0.0</c:formatCode>
                <c:ptCount val="15"/>
                <c:pt idx="0">
                  <c:v>77.900000000000006</c:v>
                </c:pt>
                <c:pt idx="1">
                  <c:v>78.099999999999994</c:v>
                </c:pt>
                <c:pt idx="2">
                  <c:v>78.400000000000006</c:v>
                </c:pt>
                <c:pt idx="3">
                  <c:v>78.599999999999994</c:v>
                </c:pt>
                <c:pt idx="4">
                  <c:v>78.7</c:v>
                </c:pt>
                <c:pt idx="5">
                  <c:v>78.900000000000006</c:v>
                </c:pt>
                <c:pt idx="6">
                  <c:v>79.3</c:v>
                </c:pt>
                <c:pt idx="7">
                  <c:v>79.5</c:v>
                </c:pt>
                <c:pt idx="8">
                  <c:v>79.599999999999994</c:v>
                </c:pt>
                <c:pt idx="9">
                  <c:v>79.813999999999993</c:v>
                </c:pt>
                <c:pt idx="10">
                  <c:v>80.281000000000006</c:v>
                </c:pt>
                <c:pt idx="11">
                  <c:v>80.099999999999994</c:v>
                </c:pt>
                <c:pt idx="12">
                  <c:v>80.561999999999998</c:v>
                </c:pt>
                <c:pt idx="13">
                  <c:v>80.599999999999994</c:v>
                </c:pt>
                <c:pt idx="14">
                  <c:v>80.8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40-426A-9D21-732C152A8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633216"/>
        <c:axId val="145715584"/>
      </c:lineChart>
      <c:catAx>
        <c:axId val="120633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it-IT"/>
          </a:p>
        </c:txPr>
        <c:crossAx val="145715584"/>
        <c:crosses val="autoZero"/>
        <c:auto val="1"/>
        <c:lblAlgn val="ctr"/>
        <c:lblOffset val="100"/>
        <c:noMultiLvlLbl val="0"/>
      </c:catAx>
      <c:valAx>
        <c:axId val="14571558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crossAx val="1206332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N° di persone &gt; 65 anni</a:t>
            </a:r>
            <a:r>
              <a:rPr lang="it-IT" baseline="0"/>
              <a:t> su n° persone &lt; 15 anni </a:t>
            </a:r>
            <a:endParaRPr lang="it-IT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Indice di vecchiaia</c:v>
          </c:tx>
          <c:spPr>
            <a:ln w="31750"/>
          </c:spPr>
          <c:marker>
            <c:symbol val="none"/>
          </c:marker>
          <c:cat>
            <c:strRef>
              <c:f>'indice vecchiaia'!$G$1:$U$1</c:f>
              <c:strCach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strCache>
            </c:strRef>
          </c:cat>
          <c:val>
            <c:numRef>
              <c:f>'indice vecchiaia'!$G$2:$U$2</c:f>
              <c:numCache>
                <c:formatCode>#,##0.0</c:formatCode>
                <c:ptCount val="15"/>
                <c:pt idx="0">
                  <c:v>135.69999999999999</c:v>
                </c:pt>
                <c:pt idx="1">
                  <c:v>138.1</c:v>
                </c:pt>
                <c:pt idx="2">
                  <c:v>140.6</c:v>
                </c:pt>
                <c:pt idx="3">
                  <c:v>142.30000000000001</c:v>
                </c:pt>
                <c:pt idx="4">
                  <c:v>143.4</c:v>
                </c:pt>
                <c:pt idx="5">
                  <c:v>144.1</c:v>
                </c:pt>
                <c:pt idx="6">
                  <c:v>144.80000000000001</c:v>
                </c:pt>
                <c:pt idx="7">
                  <c:v>145.69999999999999</c:v>
                </c:pt>
                <c:pt idx="8">
                  <c:v>148.6</c:v>
                </c:pt>
                <c:pt idx="9">
                  <c:v>151.4</c:v>
                </c:pt>
                <c:pt idx="10">
                  <c:v>154.1</c:v>
                </c:pt>
                <c:pt idx="11">
                  <c:v>157.69999999999999</c:v>
                </c:pt>
                <c:pt idx="12">
                  <c:v>161.43</c:v>
                </c:pt>
                <c:pt idx="13">
                  <c:v>165.33</c:v>
                </c:pt>
                <c:pt idx="14">
                  <c:v>168.9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1F-4CA9-9E8F-8A0F1CA3E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305280"/>
        <c:axId val="152773376"/>
      </c:lineChart>
      <c:catAx>
        <c:axId val="158305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it-IT"/>
          </a:p>
        </c:txPr>
        <c:crossAx val="152773376"/>
        <c:crosses val="autoZero"/>
        <c:auto val="1"/>
        <c:lblAlgn val="ctr"/>
        <c:lblOffset val="100"/>
        <c:noMultiLvlLbl val="0"/>
      </c:catAx>
      <c:valAx>
        <c:axId val="152773376"/>
        <c:scaling>
          <c:orientation val="minMax"/>
          <c:min val="12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58305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/>
              <a:t>Composizione ricchezza finanziaria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1"/>
          <c:order val="0"/>
          <c:tx>
            <c:strRef>
              <c:f>'%'!$B$6</c:f>
              <c:strCache>
                <c:ptCount val="1"/>
                <c:pt idx="0">
                  <c:v>Contante</c:v>
                </c:pt>
              </c:strCache>
            </c:strRef>
          </c:tx>
          <c:spPr>
            <a:pattFill prst="pct25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cat>
            <c:numRef>
              <c:f>'%'!$A$7:$A$34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'%'!$B$7:$B$34</c:f>
              <c:numCache>
                <c:formatCode>#,##0.0</c:formatCode>
                <c:ptCount val="28"/>
                <c:pt idx="0">
                  <c:v>2.7</c:v>
                </c:pt>
                <c:pt idx="1">
                  <c:v>2.6</c:v>
                </c:pt>
                <c:pt idx="2">
                  <c:v>2.8</c:v>
                </c:pt>
                <c:pt idx="3">
                  <c:v>2.7</c:v>
                </c:pt>
                <c:pt idx="4">
                  <c:v>2.7</c:v>
                </c:pt>
                <c:pt idx="5">
                  <c:v>2.4</c:v>
                </c:pt>
                <c:pt idx="6">
                  <c:v>2.2000000000000002</c:v>
                </c:pt>
                <c:pt idx="7">
                  <c:v>2.1</c:v>
                </c:pt>
                <c:pt idx="8">
                  <c:v>1.9</c:v>
                </c:pt>
                <c:pt idx="9">
                  <c:v>2</c:v>
                </c:pt>
                <c:pt idx="10">
                  <c:v>1.9</c:v>
                </c:pt>
                <c:pt idx="11">
                  <c:v>1.6</c:v>
                </c:pt>
                <c:pt idx="12">
                  <c:v>1.7</c:v>
                </c:pt>
                <c:pt idx="13">
                  <c:v>2</c:v>
                </c:pt>
                <c:pt idx="14">
                  <c:v>2.2000000000000002</c:v>
                </c:pt>
                <c:pt idx="15">
                  <c:v>2.2999999999999998</c:v>
                </c:pt>
                <c:pt idx="16">
                  <c:v>2.5</c:v>
                </c:pt>
                <c:pt idx="17">
                  <c:v>2.8</c:v>
                </c:pt>
                <c:pt idx="18">
                  <c:v>3.2</c:v>
                </c:pt>
                <c:pt idx="19">
                  <c:v>3.4</c:v>
                </c:pt>
                <c:pt idx="20">
                  <c:v>3.6</c:v>
                </c:pt>
                <c:pt idx="21">
                  <c:v>3.9</c:v>
                </c:pt>
                <c:pt idx="22">
                  <c:v>3.6</c:v>
                </c:pt>
                <c:pt idx="23">
                  <c:v>3.5</c:v>
                </c:pt>
                <c:pt idx="24">
                  <c:v>3.5</c:v>
                </c:pt>
                <c:pt idx="25">
                  <c:v>3.6</c:v>
                </c:pt>
                <c:pt idx="26">
                  <c:v>3.7</c:v>
                </c:pt>
                <c:pt idx="27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22-4FB7-9233-600A603DD9DB}"/>
            </c:ext>
          </c:extLst>
        </c:ser>
        <c:ser>
          <c:idx val="2"/>
          <c:order val="1"/>
          <c:tx>
            <c:strRef>
              <c:f>'%'!$C$6</c:f>
              <c:strCache>
                <c:ptCount val="1"/>
                <c:pt idx="0">
                  <c:v>Depositi</c:v>
                </c:pt>
              </c:strCache>
            </c:strRef>
          </c:tx>
          <c:invertIfNegative val="0"/>
          <c:cat>
            <c:numRef>
              <c:f>'%'!$A$7:$A$34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'%'!$C$7:$C$34</c:f>
              <c:numCache>
                <c:formatCode>#,##0.0</c:formatCode>
                <c:ptCount val="28"/>
                <c:pt idx="0">
                  <c:v>31.8</c:v>
                </c:pt>
                <c:pt idx="1">
                  <c:v>31.7</c:v>
                </c:pt>
                <c:pt idx="2">
                  <c:v>33.799999999999997</c:v>
                </c:pt>
                <c:pt idx="3">
                  <c:v>32.4</c:v>
                </c:pt>
                <c:pt idx="4">
                  <c:v>31.2</c:v>
                </c:pt>
                <c:pt idx="5">
                  <c:v>35.6</c:v>
                </c:pt>
                <c:pt idx="6">
                  <c:v>33.700000000000003</c:v>
                </c:pt>
                <c:pt idx="7">
                  <c:v>28.2</c:v>
                </c:pt>
                <c:pt idx="8">
                  <c:v>23.7</c:v>
                </c:pt>
                <c:pt idx="9">
                  <c:v>21.7</c:v>
                </c:pt>
                <c:pt idx="10">
                  <c:v>20.8</c:v>
                </c:pt>
                <c:pt idx="11">
                  <c:v>22.8</c:v>
                </c:pt>
                <c:pt idx="12">
                  <c:v>22.9</c:v>
                </c:pt>
                <c:pt idx="13">
                  <c:v>23.2</c:v>
                </c:pt>
                <c:pt idx="14">
                  <c:v>22.5</c:v>
                </c:pt>
                <c:pt idx="15">
                  <c:v>21.1</c:v>
                </c:pt>
                <c:pt idx="16">
                  <c:v>20.9</c:v>
                </c:pt>
                <c:pt idx="17">
                  <c:v>22.9</c:v>
                </c:pt>
                <c:pt idx="18">
                  <c:v>25.6</c:v>
                </c:pt>
                <c:pt idx="19">
                  <c:v>26.4</c:v>
                </c:pt>
                <c:pt idx="20">
                  <c:v>26.8</c:v>
                </c:pt>
                <c:pt idx="21">
                  <c:v>27.3</c:v>
                </c:pt>
                <c:pt idx="22">
                  <c:v>27.6</c:v>
                </c:pt>
                <c:pt idx="23">
                  <c:v>27</c:v>
                </c:pt>
                <c:pt idx="24">
                  <c:v>27.1</c:v>
                </c:pt>
                <c:pt idx="25">
                  <c:v>26.8</c:v>
                </c:pt>
                <c:pt idx="26">
                  <c:v>27.7</c:v>
                </c:pt>
                <c:pt idx="27">
                  <c:v>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22-4FB7-9233-600A603DD9DB}"/>
            </c:ext>
          </c:extLst>
        </c:ser>
        <c:ser>
          <c:idx val="3"/>
          <c:order val="2"/>
          <c:tx>
            <c:strRef>
              <c:f>'%'!$D$6</c:f>
              <c:strCache>
                <c:ptCount val="1"/>
                <c:pt idx="0">
                  <c:v>Titoli</c:v>
                </c:pt>
              </c:strCache>
            </c:strRef>
          </c:tx>
          <c:invertIfNegative val="0"/>
          <c:cat>
            <c:numRef>
              <c:f>'%'!$A$7:$A$34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'%'!$D$7:$D$34</c:f>
              <c:numCache>
                <c:formatCode>#,##0.0</c:formatCode>
                <c:ptCount val="28"/>
                <c:pt idx="0">
                  <c:v>29.9</c:v>
                </c:pt>
                <c:pt idx="1">
                  <c:v>29.6</c:v>
                </c:pt>
                <c:pt idx="2">
                  <c:v>30.5</c:v>
                </c:pt>
                <c:pt idx="3">
                  <c:v>30.1</c:v>
                </c:pt>
                <c:pt idx="4">
                  <c:v>30.9</c:v>
                </c:pt>
                <c:pt idx="5">
                  <c:v>22.5</c:v>
                </c:pt>
                <c:pt idx="6">
                  <c:v>24.7</c:v>
                </c:pt>
                <c:pt idx="7">
                  <c:v>24.6</c:v>
                </c:pt>
                <c:pt idx="8">
                  <c:v>19.899999999999999</c:v>
                </c:pt>
                <c:pt idx="9">
                  <c:v>15.5</c:v>
                </c:pt>
                <c:pt idx="10">
                  <c:v>16.5</c:v>
                </c:pt>
                <c:pt idx="11">
                  <c:v>18.600000000000001</c:v>
                </c:pt>
                <c:pt idx="12">
                  <c:v>20.2</c:v>
                </c:pt>
                <c:pt idx="13">
                  <c:v>19.8</c:v>
                </c:pt>
                <c:pt idx="14">
                  <c:v>20.6</c:v>
                </c:pt>
                <c:pt idx="15">
                  <c:v>18.899999999999999</c:v>
                </c:pt>
                <c:pt idx="16">
                  <c:v>17.3</c:v>
                </c:pt>
                <c:pt idx="17">
                  <c:v>18.7</c:v>
                </c:pt>
                <c:pt idx="18">
                  <c:v>21.1</c:v>
                </c:pt>
                <c:pt idx="19">
                  <c:v>20.5</c:v>
                </c:pt>
                <c:pt idx="20">
                  <c:v>19.7</c:v>
                </c:pt>
                <c:pt idx="21">
                  <c:v>20.3</c:v>
                </c:pt>
                <c:pt idx="22">
                  <c:v>19.2</c:v>
                </c:pt>
                <c:pt idx="23">
                  <c:v>15.6</c:v>
                </c:pt>
                <c:pt idx="24">
                  <c:v>12.6</c:v>
                </c:pt>
                <c:pt idx="25">
                  <c:v>9.9</c:v>
                </c:pt>
                <c:pt idx="26">
                  <c:v>8.6</c:v>
                </c:pt>
                <c:pt idx="27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22-4FB7-9233-600A603DD9DB}"/>
            </c:ext>
          </c:extLst>
        </c:ser>
        <c:ser>
          <c:idx val="4"/>
          <c:order val="3"/>
          <c:tx>
            <c:strRef>
              <c:f>'%'!$E$6</c:f>
              <c:strCache>
                <c:ptCount val="1"/>
                <c:pt idx="0">
                  <c:v>Partecipazioni</c:v>
                </c:pt>
              </c:strCache>
            </c:strRef>
          </c:tx>
          <c:invertIfNegative val="0"/>
          <c:cat>
            <c:numRef>
              <c:f>'%'!$A$7:$A$34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'%'!$E$7:$E$34</c:f>
              <c:numCache>
                <c:formatCode>#,##0.0</c:formatCode>
                <c:ptCount val="28"/>
                <c:pt idx="0">
                  <c:v>25</c:v>
                </c:pt>
                <c:pt idx="1">
                  <c:v>25.5</c:v>
                </c:pt>
                <c:pt idx="2">
                  <c:v>21.5</c:v>
                </c:pt>
                <c:pt idx="3">
                  <c:v>22</c:v>
                </c:pt>
                <c:pt idx="4">
                  <c:v>21.5</c:v>
                </c:pt>
                <c:pt idx="5">
                  <c:v>19.2</c:v>
                </c:pt>
                <c:pt idx="6">
                  <c:v>17.7</c:v>
                </c:pt>
                <c:pt idx="7">
                  <c:v>20.9</c:v>
                </c:pt>
                <c:pt idx="8">
                  <c:v>25.1</c:v>
                </c:pt>
                <c:pt idx="9">
                  <c:v>28.6</c:v>
                </c:pt>
                <c:pt idx="10">
                  <c:v>29.3</c:v>
                </c:pt>
                <c:pt idx="11">
                  <c:v>26.1</c:v>
                </c:pt>
                <c:pt idx="12">
                  <c:v>25</c:v>
                </c:pt>
                <c:pt idx="13">
                  <c:v>23.5</c:v>
                </c:pt>
                <c:pt idx="14">
                  <c:v>23.8</c:v>
                </c:pt>
                <c:pt idx="15">
                  <c:v>28</c:v>
                </c:pt>
                <c:pt idx="16">
                  <c:v>31.5</c:v>
                </c:pt>
                <c:pt idx="17">
                  <c:v>27.4</c:v>
                </c:pt>
                <c:pt idx="18">
                  <c:v>24.3</c:v>
                </c:pt>
                <c:pt idx="19">
                  <c:v>21.5</c:v>
                </c:pt>
                <c:pt idx="20">
                  <c:v>19.899999999999999</c:v>
                </c:pt>
                <c:pt idx="21">
                  <c:v>18.5</c:v>
                </c:pt>
                <c:pt idx="22">
                  <c:v>19.600000000000001</c:v>
                </c:pt>
                <c:pt idx="23">
                  <c:v>22.9</c:v>
                </c:pt>
                <c:pt idx="24">
                  <c:v>23</c:v>
                </c:pt>
                <c:pt idx="25">
                  <c:v>24.4</c:v>
                </c:pt>
                <c:pt idx="26">
                  <c:v>23.3</c:v>
                </c:pt>
                <c:pt idx="27">
                  <c:v>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22-4FB7-9233-600A603DD9DB}"/>
            </c:ext>
          </c:extLst>
        </c:ser>
        <c:ser>
          <c:idx val="5"/>
          <c:order val="4"/>
          <c:tx>
            <c:strRef>
              <c:f>'%'!$F$6</c:f>
              <c:strCache>
                <c:ptCount val="1"/>
                <c:pt idx="0">
                  <c:v>Quote di
fondi
comuni</c:v>
                </c:pt>
              </c:strCache>
            </c:strRef>
          </c:tx>
          <c:invertIfNegative val="0"/>
          <c:cat>
            <c:numRef>
              <c:f>'%'!$A$7:$A$34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'%'!$F$7:$F$34</c:f>
              <c:numCache>
                <c:formatCode>#,##0.0</c:formatCode>
                <c:ptCount val="28"/>
                <c:pt idx="0">
                  <c:v>2.2999999999999998</c:v>
                </c:pt>
                <c:pt idx="1">
                  <c:v>2.2999999999999998</c:v>
                </c:pt>
                <c:pt idx="2">
                  <c:v>2.4</c:v>
                </c:pt>
                <c:pt idx="3">
                  <c:v>3.8</c:v>
                </c:pt>
                <c:pt idx="4">
                  <c:v>4.3</c:v>
                </c:pt>
                <c:pt idx="5">
                  <c:v>5.8</c:v>
                </c:pt>
                <c:pt idx="6">
                  <c:v>7.2</c:v>
                </c:pt>
                <c:pt idx="7">
                  <c:v>10.3</c:v>
                </c:pt>
                <c:pt idx="8">
                  <c:v>15.8</c:v>
                </c:pt>
                <c:pt idx="9">
                  <c:v>18.100000000000001</c:v>
                </c:pt>
                <c:pt idx="10">
                  <c:v>16.899999999999999</c:v>
                </c:pt>
                <c:pt idx="11">
                  <c:v>14.8</c:v>
                </c:pt>
                <c:pt idx="12">
                  <c:v>13.1</c:v>
                </c:pt>
                <c:pt idx="13">
                  <c:v>13.1</c:v>
                </c:pt>
                <c:pt idx="14">
                  <c:v>12</c:v>
                </c:pt>
                <c:pt idx="15">
                  <c:v>10.9</c:v>
                </c:pt>
                <c:pt idx="16">
                  <c:v>9.6999999999999993</c:v>
                </c:pt>
                <c:pt idx="17">
                  <c:v>9</c:v>
                </c:pt>
                <c:pt idx="18">
                  <c:v>6.1</c:v>
                </c:pt>
                <c:pt idx="19">
                  <c:v>7.2</c:v>
                </c:pt>
                <c:pt idx="20">
                  <c:v>7.6</c:v>
                </c:pt>
                <c:pt idx="21">
                  <c:v>7</c:v>
                </c:pt>
                <c:pt idx="22">
                  <c:v>7.6</c:v>
                </c:pt>
                <c:pt idx="23">
                  <c:v>8.6</c:v>
                </c:pt>
                <c:pt idx="24">
                  <c:v>10.1</c:v>
                </c:pt>
                <c:pt idx="25">
                  <c:v>10.8</c:v>
                </c:pt>
                <c:pt idx="26">
                  <c:v>11.2</c:v>
                </c:pt>
                <c:pt idx="27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22-4FB7-9233-600A603DD9DB}"/>
            </c:ext>
          </c:extLst>
        </c:ser>
        <c:ser>
          <c:idx val="6"/>
          <c:order val="5"/>
          <c:tx>
            <c:strRef>
              <c:f>'%'!$G$6</c:f>
              <c:strCache>
                <c:ptCount val="1"/>
                <c:pt idx="0">
                  <c:v>Strumenti
assicurativi e
fondi
pensione</c:v>
                </c:pt>
              </c:strCache>
            </c:strRef>
          </c:tx>
          <c:invertIfNegative val="0"/>
          <c:cat>
            <c:numRef>
              <c:f>'%'!$A$7:$A$34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'%'!$G$7:$G$34</c:f>
              <c:numCache>
                <c:formatCode>#,##0.0</c:formatCode>
                <c:ptCount val="28"/>
                <c:pt idx="0">
                  <c:v>8.1</c:v>
                </c:pt>
                <c:pt idx="1">
                  <c:v>8.1</c:v>
                </c:pt>
                <c:pt idx="2">
                  <c:v>8.8000000000000007</c:v>
                </c:pt>
                <c:pt idx="3">
                  <c:v>8.6999999999999993</c:v>
                </c:pt>
                <c:pt idx="4">
                  <c:v>9.1999999999999993</c:v>
                </c:pt>
                <c:pt idx="5">
                  <c:v>10.1</c:v>
                </c:pt>
                <c:pt idx="6">
                  <c:v>10.199999999999999</c:v>
                </c:pt>
                <c:pt idx="7">
                  <c:v>10</c:v>
                </c:pt>
                <c:pt idx="8">
                  <c:v>9.9</c:v>
                </c:pt>
                <c:pt idx="9">
                  <c:v>10.7</c:v>
                </c:pt>
                <c:pt idx="10">
                  <c:v>11.3</c:v>
                </c:pt>
                <c:pt idx="11">
                  <c:v>12.8</c:v>
                </c:pt>
                <c:pt idx="12">
                  <c:v>13.8</c:v>
                </c:pt>
                <c:pt idx="13">
                  <c:v>15.3</c:v>
                </c:pt>
                <c:pt idx="14">
                  <c:v>15.8</c:v>
                </c:pt>
                <c:pt idx="15">
                  <c:v>15.7</c:v>
                </c:pt>
                <c:pt idx="16">
                  <c:v>15.4</c:v>
                </c:pt>
                <c:pt idx="17">
                  <c:v>16.100000000000001</c:v>
                </c:pt>
                <c:pt idx="18">
                  <c:v>16.3</c:v>
                </c:pt>
                <c:pt idx="19">
                  <c:v>17.7</c:v>
                </c:pt>
                <c:pt idx="20">
                  <c:v>19.100000000000001</c:v>
                </c:pt>
                <c:pt idx="21">
                  <c:v>19.5</c:v>
                </c:pt>
                <c:pt idx="22">
                  <c:v>19</c:v>
                </c:pt>
                <c:pt idx="23">
                  <c:v>19</c:v>
                </c:pt>
                <c:pt idx="24">
                  <c:v>20.3</c:v>
                </c:pt>
                <c:pt idx="25">
                  <c:v>21.2</c:v>
                </c:pt>
                <c:pt idx="26">
                  <c:v>22.2</c:v>
                </c:pt>
                <c:pt idx="27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22-4FB7-9233-600A603DD9DB}"/>
            </c:ext>
          </c:extLst>
        </c:ser>
        <c:ser>
          <c:idx val="7"/>
          <c:order val="6"/>
          <c:tx>
            <c:strRef>
              <c:f>'%'!$H$6</c:f>
              <c:strCache>
                <c:ptCount val="1"/>
                <c:pt idx="0">
                  <c:v>Altre
attività</c:v>
                </c:pt>
              </c:strCache>
            </c:strRef>
          </c:tx>
          <c:invertIfNegative val="0"/>
          <c:cat>
            <c:numRef>
              <c:f>'%'!$A$7:$A$34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'%'!$H$7:$H$34</c:f>
              <c:numCache>
                <c:formatCode>#,##0.0</c:formatCode>
                <c:ptCount val="28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4.5</c:v>
                </c:pt>
                <c:pt idx="6">
                  <c:v>4.3</c:v>
                </c:pt>
                <c:pt idx="7">
                  <c:v>4</c:v>
                </c:pt>
                <c:pt idx="8">
                  <c:v>3.6</c:v>
                </c:pt>
                <c:pt idx="9">
                  <c:v>3.4</c:v>
                </c:pt>
                <c:pt idx="10">
                  <c:v>3.3</c:v>
                </c:pt>
                <c:pt idx="11">
                  <c:v>3.2</c:v>
                </c:pt>
                <c:pt idx="12">
                  <c:v>3.3</c:v>
                </c:pt>
                <c:pt idx="13">
                  <c:v>3.3</c:v>
                </c:pt>
                <c:pt idx="14">
                  <c:v>3.1</c:v>
                </c:pt>
                <c:pt idx="15">
                  <c:v>3</c:v>
                </c:pt>
                <c:pt idx="16">
                  <c:v>2.8</c:v>
                </c:pt>
                <c:pt idx="17">
                  <c:v>3.1</c:v>
                </c:pt>
                <c:pt idx="18">
                  <c:v>3.3</c:v>
                </c:pt>
                <c:pt idx="19">
                  <c:v>3.2</c:v>
                </c:pt>
                <c:pt idx="20">
                  <c:v>3.3</c:v>
                </c:pt>
                <c:pt idx="21">
                  <c:v>3.4</c:v>
                </c:pt>
                <c:pt idx="22">
                  <c:v>3.3</c:v>
                </c:pt>
                <c:pt idx="23">
                  <c:v>3.4</c:v>
                </c:pt>
                <c:pt idx="24">
                  <c:v>3.4</c:v>
                </c:pt>
                <c:pt idx="25">
                  <c:v>3.3</c:v>
                </c:pt>
                <c:pt idx="26">
                  <c:v>3.3</c:v>
                </c:pt>
                <c:pt idx="27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22-4FB7-9233-600A603DD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158080"/>
        <c:axId val="160159616"/>
        <c:axId val="0"/>
      </c:bar3DChart>
      <c:catAx>
        <c:axId val="16015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159616"/>
        <c:crosses val="autoZero"/>
        <c:auto val="1"/>
        <c:lblAlgn val="ctr"/>
        <c:lblOffset val="100"/>
        <c:noMultiLvlLbl val="0"/>
      </c:catAx>
      <c:valAx>
        <c:axId val="1601596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0158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Rapporto ricchezza reale su</a:t>
            </a:r>
            <a:r>
              <a:rPr lang="en-US" baseline="0"/>
              <a:t> ricchezza finanziaria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8"/>
          <c:order val="0"/>
          <c:tx>
            <c:strRef>
              <c:f>'%'!$I$6</c:f>
              <c:strCache>
                <c:ptCount val="1"/>
                <c:pt idx="0">
                  <c:v>Ricchezza reale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'%'!$A$7:$A$34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'%'!$I$7:$I$34</c:f>
              <c:numCache>
                <c:formatCode>#,##0.0</c:formatCode>
                <c:ptCount val="28"/>
                <c:pt idx="0">
                  <c:v>145.19999999999999</c:v>
                </c:pt>
                <c:pt idx="1">
                  <c:v>142.6</c:v>
                </c:pt>
                <c:pt idx="2">
                  <c:v>166.5</c:v>
                </c:pt>
                <c:pt idx="3">
                  <c:v>155.1</c:v>
                </c:pt>
                <c:pt idx="4">
                  <c:v>142.5</c:v>
                </c:pt>
                <c:pt idx="5">
                  <c:v>134.69999999999999</c:v>
                </c:pt>
                <c:pt idx="6">
                  <c:v>129.30000000000001</c:v>
                </c:pt>
                <c:pt idx="7">
                  <c:v>119.8</c:v>
                </c:pt>
                <c:pt idx="8">
                  <c:v>106.6</c:v>
                </c:pt>
                <c:pt idx="9">
                  <c:v>98.7</c:v>
                </c:pt>
                <c:pt idx="10">
                  <c:v>96.5</c:v>
                </c:pt>
                <c:pt idx="11">
                  <c:v>96.6</c:v>
                </c:pt>
                <c:pt idx="12">
                  <c:v>102.1</c:v>
                </c:pt>
                <c:pt idx="13">
                  <c:v>108.3</c:v>
                </c:pt>
                <c:pt idx="14">
                  <c:v>110.5</c:v>
                </c:pt>
                <c:pt idx="15">
                  <c:v>132</c:v>
                </c:pt>
                <c:pt idx="16">
                  <c:v>135.19999999999999</c:v>
                </c:pt>
                <c:pt idx="17">
                  <c:v>153.1</c:v>
                </c:pt>
                <c:pt idx="18">
                  <c:v>169.4</c:v>
                </c:pt>
                <c:pt idx="19">
                  <c:v>173.3</c:v>
                </c:pt>
                <c:pt idx="20">
                  <c:v>180.7</c:v>
                </c:pt>
                <c:pt idx="21">
                  <c:v>188.2</c:v>
                </c:pt>
                <c:pt idx="22">
                  <c:v>178.2</c:v>
                </c:pt>
                <c:pt idx="23">
                  <c:v>165.9</c:v>
                </c:pt>
                <c:pt idx="24">
                  <c:v>159.19999999999999</c:v>
                </c:pt>
                <c:pt idx="25">
                  <c:v>152.4</c:v>
                </c:pt>
                <c:pt idx="26">
                  <c:v>148.80000000000001</c:v>
                </c:pt>
                <c:pt idx="27">
                  <c:v>143.4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70-4FA1-AF72-0F3A3E9E0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931072"/>
        <c:axId val="120932608"/>
      </c:lineChart>
      <c:catAx>
        <c:axId val="12093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932608"/>
        <c:crosses val="autoZero"/>
        <c:auto val="1"/>
        <c:lblAlgn val="ctr"/>
        <c:lblOffset val="100"/>
        <c:noMultiLvlLbl val="0"/>
      </c:catAx>
      <c:valAx>
        <c:axId val="12093260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20931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B993788-F4E2-4DF9-BE5E-4E82BDD0BB67}" type="datetimeFigureOut">
              <a:rPr lang="it-IT" smtClean="0"/>
              <a:pPr/>
              <a:t>12/06/2019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7938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9" tIns="47540" rIns="95079" bIns="4754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5079" tIns="47540" rIns="95079" bIns="47540" rtlCol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AC6EA52-D6BC-4D19-8BC6-3649B55EFEE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045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430" algn="l" defTabSz="914286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573" algn="l" defTabSz="914286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71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6EA52-D6BC-4D19-8BC6-3649B55EFEED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212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6EA52-D6BC-4D19-8BC6-3649B55EFEED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646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09931" y="4925406"/>
            <a:ext cx="5679440" cy="4303654"/>
          </a:xfrm>
        </p:spPr>
        <p:txBody>
          <a:bodyPr/>
          <a:lstStyle/>
          <a:p>
            <a:pPr algn="ctr" defTabSz="985639"/>
            <a:r>
              <a:rPr lang="it-IT" sz="1800" dirty="0"/>
              <a:t>Per Banca Generali il “Family Protection &amp; Planning” si pone </a:t>
            </a:r>
            <a:r>
              <a:rPr lang="it-IT" sz="1800" b="1" dirty="0"/>
              <a:t>al centro dell’approccio olistico</a:t>
            </a:r>
            <a:r>
              <a:rPr lang="it-IT" sz="1800" dirty="0"/>
              <a:t> alla clientela, che caratterizza l’Area </a:t>
            </a:r>
            <a:r>
              <a:rPr lang="it-IT" sz="1800" dirty="0" err="1"/>
              <a:t>Wealth</a:t>
            </a:r>
            <a:r>
              <a:rPr lang="it-IT" sz="1800" dirty="0"/>
              <a:t> Management.</a:t>
            </a:r>
          </a:p>
          <a:p>
            <a:pPr algn="ctr" defTabSz="985639"/>
            <a:endParaRPr lang="it-IT" sz="1800" dirty="0"/>
          </a:p>
          <a:p>
            <a:pPr algn="ctr" defTabSz="985639"/>
            <a:r>
              <a:rPr lang="it-IT" sz="1800" dirty="0"/>
              <a:t>La strategia della Banca è orientata alla </a:t>
            </a:r>
            <a:r>
              <a:rPr lang="it-IT" sz="1800" b="1" dirty="0"/>
              <a:t>protezione</a:t>
            </a:r>
            <a:r>
              <a:rPr lang="it-IT" sz="1800" dirty="0"/>
              <a:t> e alla </a:t>
            </a:r>
            <a:r>
              <a:rPr lang="it-IT" sz="1800" b="1" dirty="0"/>
              <a:t>valorizzazione del patrimonio familiare</a:t>
            </a:r>
            <a:r>
              <a:rPr lang="it-IT" sz="1800" dirty="0"/>
              <a:t>, declinato nelle sue principali componenti: finanziario, immobiliare, aziendale, culturale. </a:t>
            </a:r>
          </a:p>
          <a:p>
            <a:pPr algn="ctr" defTabSz="985639"/>
            <a:endParaRPr lang="it-IT" sz="1800" dirty="0"/>
          </a:p>
          <a:p>
            <a:pPr algn="ctr" defTabSz="985639"/>
            <a:r>
              <a:rPr lang="it-IT" sz="1800" dirty="0"/>
              <a:t>Abituarsi alla scomposizione del patrimonio  familiare è un approccio che consente di mettere a fuoco le possibilità di cross </a:t>
            </a:r>
            <a:r>
              <a:rPr lang="it-IT" sz="1800" dirty="0" err="1"/>
              <a:t>selling</a:t>
            </a:r>
            <a:r>
              <a:rPr lang="it-IT" sz="1800" dirty="0"/>
              <a:t> dei prodotti offerti dalla banca e in particolare dell’area WM e di Generfid</a:t>
            </a:r>
          </a:p>
          <a:p>
            <a:pPr algn="ctr" defTabSz="985639"/>
            <a:endParaRPr lang="it-IT" sz="1800" dirty="0"/>
          </a:p>
          <a:p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6EA52-D6BC-4D19-8BC6-3649B55EFEE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59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pertina RO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Mangiagalli\Desktop\Leone_PPT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0" t="16248" r="14408" b="162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 userDrawn="1"/>
        </p:nvSpPr>
        <p:spPr>
          <a:xfrm>
            <a:off x="0" y="4081469"/>
            <a:ext cx="12190413" cy="2776539"/>
          </a:xfrm>
          <a:prstGeom prst="rect">
            <a:avLst/>
          </a:prstGeom>
          <a:solidFill>
            <a:srgbClr val="C00000">
              <a:alpha val="5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ct val="0"/>
              </a:spcAft>
            </a:pPr>
            <a:endParaRPr lang="it-IT" sz="280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Iskoola Pota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7762" y="4835080"/>
            <a:ext cx="4556813" cy="124882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8980" y="810925"/>
            <a:ext cx="9559551" cy="2387600"/>
          </a:xfrm>
        </p:spPr>
        <p:txBody>
          <a:bodyPr lIns="91430" tIns="45718" rIns="91430" bIns="45718" anchor="b">
            <a:noAutofit/>
          </a:bodyPr>
          <a:lstStyle>
            <a:lvl1pPr algn="l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488678" y="3147499"/>
            <a:ext cx="9559551" cy="64633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l">
              <a:buNone/>
              <a:defRPr sz="2400" b="1" cap="all" baseline="0">
                <a:solidFill>
                  <a:schemeClr val="bg2"/>
                </a:solidFill>
              </a:defRPr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it-IT" dirty="0"/>
              <a:t>sottotitolo</a:t>
            </a:r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3" hasCustomPrompt="1"/>
          </p:nvPr>
        </p:nvSpPr>
        <p:spPr>
          <a:xfrm>
            <a:off x="488678" y="4295571"/>
            <a:ext cx="6614487" cy="2050453"/>
          </a:xfrm>
          <a:prstGeom prst="rect">
            <a:avLst/>
          </a:prstGeom>
          <a:noFill/>
        </p:spPr>
        <p:txBody>
          <a:bodyPr vert="horz" lIns="91430" tIns="45718" rIns="91430" bIns="45718" rtlCol="0" anchor="t">
            <a:noAutofit/>
          </a:bodyPr>
          <a:lstStyle>
            <a:lvl1pPr marL="0" indent="0">
              <a:buNone/>
              <a:tabLst/>
              <a:defRPr lang="it-IT" sz="1900" dirty="0" smtClean="0">
                <a:solidFill>
                  <a:schemeClr val="bg2"/>
                </a:solidFill>
              </a:defRPr>
            </a:lvl1pPr>
          </a:lstStyle>
          <a:p>
            <a:pPr marL="228573" lvl="0" indent="-228573"/>
            <a:r>
              <a:rPr lang="it-IT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179647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 hasCustomPrompt="1"/>
          </p:nvPr>
        </p:nvSpPr>
        <p:spPr>
          <a:xfrm>
            <a:off x="371478" y="35496"/>
            <a:ext cx="9382124" cy="358951"/>
          </a:xfrm>
          <a:prstGeom prst="rect">
            <a:avLst/>
          </a:prstGeom>
        </p:spPr>
        <p:txBody>
          <a:bodyPr lIns="91430" tIns="45718" rIns="0" bIns="45718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Titolo SLIDE (</a:t>
            </a:r>
            <a:r>
              <a:rPr lang="it-IT" dirty="0" err="1"/>
              <a:t>arial</a:t>
            </a:r>
            <a:r>
              <a:rPr lang="it-IT" dirty="0"/>
              <a:t> 24, </a:t>
            </a:r>
            <a:r>
              <a:rPr lang="it-IT" dirty="0" err="1"/>
              <a:t>bold</a:t>
            </a:r>
            <a:r>
              <a:rPr lang="it-IT" dirty="0"/>
              <a:t>, CAP, GRIGIO1, </a:t>
            </a:r>
            <a:r>
              <a:rPr lang="it-IT" dirty="0" err="1"/>
              <a:t>max</a:t>
            </a:r>
            <a:r>
              <a:rPr lang="it-IT" dirty="0"/>
              <a:t> 2 righe)</a:t>
            </a:r>
          </a:p>
        </p:txBody>
      </p:sp>
      <p:sp>
        <p:nvSpPr>
          <p:cNvPr id="8" name="Segnaposto testo 24"/>
          <p:cNvSpPr>
            <a:spLocks noGrp="1"/>
          </p:cNvSpPr>
          <p:nvPr>
            <p:ph type="body" sz="quarter" idx="15" hasCustomPrompt="1"/>
          </p:nvPr>
        </p:nvSpPr>
        <p:spPr>
          <a:xfrm>
            <a:off x="371476" y="360577"/>
            <a:ext cx="9382127" cy="3857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tx1"/>
                </a:solidFill>
              </a:defRPr>
            </a:lvl1pPr>
            <a:lvl2pPr marL="457143" indent="0">
              <a:buNone/>
              <a:defRPr/>
            </a:lvl2pPr>
            <a:lvl3pPr marL="914286" indent="0">
              <a:buNone/>
              <a:defRPr/>
            </a:lvl3pPr>
            <a:lvl4pPr marL="1371430" indent="0">
              <a:buNone/>
              <a:defRPr/>
            </a:lvl4pPr>
            <a:lvl5pPr marL="1828573" indent="0">
              <a:buNone/>
              <a:defRPr/>
            </a:lvl5pPr>
          </a:lstStyle>
          <a:p>
            <a:pPr lvl="0"/>
            <a:r>
              <a:rPr lang="it-IT" dirty="0"/>
              <a:t>SOTTOTITOLO (corpo </a:t>
            </a:r>
            <a:r>
              <a:rPr lang="it-IT" dirty="0" err="1"/>
              <a:t>arial</a:t>
            </a:r>
            <a:r>
              <a:rPr lang="it-IT" dirty="0"/>
              <a:t> 20, CAP., GRIGIO1, </a:t>
            </a:r>
            <a:r>
              <a:rPr lang="it-IT" dirty="0" err="1"/>
              <a:t>max</a:t>
            </a:r>
            <a:r>
              <a:rPr lang="it-IT" dirty="0"/>
              <a:t> 1 riga)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7" hasCustomPrompt="1"/>
          </p:nvPr>
        </p:nvSpPr>
        <p:spPr>
          <a:xfrm>
            <a:off x="371475" y="6113463"/>
            <a:ext cx="6943727" cy="27781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00"/>
            </a:lvl1pPr>
            <a:lvl2pPr marL="457143" indent="0">
              <a:buNone/>
              <a:defRPr sz="11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</a:lstStyle>
          <a:p>
            <a:pPr lvl="0"/>
            <a:r>
              <a:rPr lang="it-IT" dirty="0"/>
              <a:t>Fonte </a:t>
            </a:r>
            <a:r>
              <a:rPr lang="it-IT" dirty="0" err="1"/>
              <a:t>Arial</a:t>
            </a:r>
            <a:r>
              <a:rPr lang="it-IT" dirty="0"/>
              <a:t> 10pt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t>‹N›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94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20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pertina + Imm GRIG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28"/>
          <p:cNvSpPr/>
          <p:nvPr/>
        </p:nvSpPr>
        <p:spPr>
          <a:xfrm>
            <a:off x="6503988" y="4105203"/>
            <a:ext cx="5334000" cy="146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5152627" y="836613"/>
            <a:ext cx="5334000" cy="2387600"/>
          </a:xfrm>
        </p:spPr>
        <p:txBody>
          <a:bodyPr lIns="91430" tIns="45718" rIns="91430" bIns="45718" anchor="b">
            <a:noAutofit/>
          </a:bodyPr>
          <a:lstStyle>
            <a:lvl1pPr algn="l">
              <a:lnSpc>
                <a:spcPct val="80000"/>
              </a:lnSpc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TITOLO SEZIONE</a:t>
            </a:r>
          </a:p>
        </p:txBody>
      </p:sp>
      <p:sp>
        <p:nvSpPr>
          <p:cNvPr id="2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5152627" y="3582921"/>
            <a:ext cx="5334000" cy="646331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</a:defRPr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it-IT" dirty="0"/>
              <a:t>SOTTOTITOLO</a:t>
            </a:r>
          </a:p>
        </p:txBody>
      </p:sp>
      <p:cxnSp>
        <p:nvCxnSpPr>
          <p:cNvPr id="27" name="Connettore diritto 26"/>
          <p:cNvCxnSpPr/>
          <p:nvPr/>
        </p:nvCxnSpPr>
        <p:spPr>
          <a:xfrm>
            <a:off x="6504296" y="5661025"/>
            <a:ext cx="53340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gnaposto testo 23"/>
          <p:cNvSpPr>
            <a:spLocks noGrp="1"/>
          </p:cNvSpPr>
          <p:nvPr>
            <p:ph type="body" sz="quarter" idx="13" hasCustomPrompt="1"/>
          </p:nvPr>
        </p:nvSpPr>
        <p:spPr>
          <a:xfrm>
            <a:off x="5152323" y="4321259"/>
            <a:ext cx="5334000" cy="725487"/>
          </a:xfrm>
          <a:prstGeom prst="rect">
            <a:avLst/>
          </a:prstGeom>
          <a:solidFill>
            <a:schemeClr val="bg1"/>
          </a:solidFill>
        </p:spPr>
        <p:txBody>
          <a:bodyPr vert="horz" lIns="91430" tIns="45718" rIns="91430" bIns="45718" rtlCol="0" anchor="ctr">
            <a:noAutofit/>
          </a:bodyPr>
          <a:lstStyle>
            <a:lvl1pPr marL="0" indent="0">
              <a:buNone/>
              <a:tabLst/>
              <a:defRPr lang="it-IT" sz="1900" dirty="0" smtClean="0">
                <a:solidFill>
                  <a:schemeClr val="tx1"/>
                </a:solidFill>
              </a:defRPr>
            </a:lvl1pPr>
          </a:lstStyle>
          <a:p>
            <a:pPr marL="228573" lvl="0" indent="-228573"/>
            <a:r>
              <a:rPr lang="it-IT" dirty="0"/>
              <a:t>NOTE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11448797" y="5433348"/>
            <a:ext cx="97347" cy="359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cxnSp>
        <p:nvCxnSpPr>
          <p:cNvPr id="21" name="Connettore diritto 20"/>
          <p:cNvCxnSpPr/>
          <p:nvPr/>
        </p:nvCxnSpPr>
        <p:spPr>
          <a:xfrm>
            <a:off x="6504296" y="5661025"/>
            <a:ext cx="53340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11448797" y="5433348"/>
            <a:ext cx="97347" cy="359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0" y="728859"/>
            <a:ext cx="4980871" cy="5655801"/>
          </a:xfrm>
          <a:prstGeom prst="rect">
            <a:avLst/>
          </a:prstGeom>
          <a:solidFill>
            <a:srgbClr val="C8C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it-IT"/>
          </a:p>
        </p:txBody>
      </p:sp>
      <p:cxnSp>
        <p:nvCxnSpPr>
          <p:cNvPr id="35" name="Connettore diritto 34"/>
          <p:cNvCxnSpPr/>
          <p:nvPr/>
        </p:nvCxnSpPr>
        <p:spPr>
          <a:xfrm>
            <a:off x="6504296" y="5661025"/>
            <a:ext cx="53340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37"/>
          <p:cNvSpPr/>
          <p:nvPr/>
        </p:nvSpPr>
        <p:spPr>
          <a:xfrm>
            <a:off x="11448797" y="5433348"/>
            <a:ext cx="97347" cy="359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" name="Segnaposto immagine 4"/>
          <p:cNvSpPr>
            <a:spLocks noGrp="1"/>
          </p:cNvSpPr>
          <p:nvPr>
            <p:ph type="pic" sz="quarter" idx="15"/>
          </p:nvPr>
        </p:nvSpPr>
        <p:spPr>
          <a:xfrm>
            <a:off x="0" y="728870"/>
            <a:ext cx="4979812" cy="56545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it-IT"/>
              <a:t>Fare clic sull'icona per inserire un'immagine</a:t>
            </a:r>
          </a:p>
        </p:txBody>
      </p:sp>
      <p:cxnSp>
        <p:nvCxnSpPr>
          <p:cNvPr id="17" name="Connettore diritto 16"/>
          <p:cNvCxnSpPr/>
          <p:nvPr/>
        </p:nvCxnSpPr>
        <p:spPr>
          <a:xfrm>
            <a:off x="6504296" y="5661025"/>
            <a:ext cx="53340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11448797" y="5433348"/>
            <a:ext cx="97347" cy="359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97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magine Pagina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aseline="0"/>
            </a:lvl1pPr>
          </a:lstStyle>
          <a:p>
            <a:r>
              <a:rPr lang="it-IT" dirty="0"/>
              <a:t>IMMAGINE A PAGINA INTERA</a:t>
            </a:r>
          </a:p>
          <a:p>
            <a:r>
              <a:rPr lang="it-IT" dirty="0"/>
              <a:t>Cliccare per inserire</a:t>
            </a:r>
          </a:p>
        </p:txBody>
      </p:sp>
    </p:spTree>
    <p:extLst>
      <p:ext uri="{BB962C8B-B14F-4D97-AF65-F5344CB8AC3E}">
        <p14:creationId xmlns:p14="http://schemas.microsoft.com/office/powerpoint/2010/main" val="126844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TD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71478" y="35496"/>
            <a:ext cx="9382124" cy="358951"/>
          </a:xfrm>
          <a:prstGeom prst="rect">
            <a:avLst/>
          </a:prstGeom>
        </p:spPr>
        <p:txBody>
          <a:bodyPr lIns="91430" tIns="45718" rIns="0" bIns="45718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Titolo SLIDE (</a:t>
            </a:r>
            <a:r>
              <a:rPr lang="it-IT" dirty="0" err="1"/>
              <a:t>arial</a:t>
            </a:r>
            <a:r>
              <a:rPr lang="it-IT" dirty="0"/>
              <a:t> 24, </a:t>
            </a:r>
            <a:r>
              <a:rPr lang="it-IT" dirty="0" err="1"/>
              <a:t>bold</a:t>
            </a:r>
            <a:r>
              <a:rPr lang="it-IT" dirty="0"/>
              <a:t>, CAP, GRIGIO1, </a:t>
            </a:r>
            <a:r>
              <a:rPr lang="it-IT" dirty="0" err="1"/>
              <a:t>max</a:t>
            </a:r>
            <a:r>
              <a:rPr lang="it-IT" dirty="0"/>
              <a:t> 2 righe)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371477" y="1016005"/>
            <a:ext cx="11449051" cy="5005384"/>
          </a:xfrm>
          <a:prstGeom prst="rect">
            <a:avLst/>
          </a:prstGeom>
          <a:ln w="25400" cap="rnd">
            <a:noFill/>
          </a:ln>
        </p:spPr>
        <p:txBody>
          <a:bodyPr vert="horz" lIns="91430" tIns="45718" rIns="91430" bIns="45718" rtlCol="0">
            <a:normAutofit/>
          </a:bodyPr>
          <a:lstStyle>
            <a:lvl1pPr>
              <a:buClr>
                <a:srgbClr val="707173"/>
              </a:buClr>
              <a:defRPr lang="it-IT" sz="2000" dirty="0" smtClean="0">
                <a:solidFill>
                  <a:schemeClr val="tx1"/>
                </a:solidFill>
              </a:defRPr>
            </a:lvl1pPr>
            <a:lvl2pPr>
              <a:buClr>
                <a:srgbClr val="707173"/>
              </a:buClr>
              <a:defRPr lang="it-IT" sz="1900" dirty="0" smtClean="0">
                <a:solidFill>
                  <a:schemeClr val="tx1"/>
                </a:solidFill>
              </a:defRPr>
            </a:lvl2pPr>
            <a:lvl3pPr marL="1076192" indent="-161905">
              <a:buClr>
                <a:srgbClr val="707173"/>
              </a:buClr>
              <a:defRPr lang="it-IT" sz="1600" dirty="0" smtClean="0">
                <a:solidFill>
                  <a:schemeClr val="tx1"/>
                </a:solidFill>
              </a:defRPr>
            </a:lvl3pPr>
            <a:lvl4pPr marL="1523811" indent="-152380">
              <a:buClr>
                <a:srgbClr val="707173"/>
              </a:buClr>
              <a:defRPr lang="it-IT" sz="1500" dirty="0" smtClean="0">
                <a:solidFill>
                  <a:schemeClr val="tx1"/>
                </a:solidFill>
              </a:defRPr>
            </a:lvl4pPr>
            <a:lvl5pPr marL="1971428" indent="-142855">
              <a:buClr>
                <a:srgbClr val="707173"/>
              </a:buClr>
              <a:defRPr lang="it-IT" sz="15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25" name="Segnaposto testo 24"/>
          <p:cNvSpPr>
            <a:spLocks noGrp="1"/>
          </p:cNvSpPr>
          <p:nvPr>
            <p:ph type="body" sz="quarter" idx="15" hasCustomPrompt="1"/>
          </p:nvPr>
        </p:nvSpPr>
        <p:spPr>
          <a:xfrm>
            <a:off x="371476" y="360577"/>
            <a:ext cx="9382127" cy="3857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tx1"/>
                </a:solidFill>
              </a:defRPr>
            </a:lvl1pPr>
            <a:lvl2pPr marL="457143" indent="0">
              <a:buNone/>
              <a:defRPr/>
            </a:lvl2pPr>
            <a:lvl3pPr marL="914286" indent="0">
              <a:buNone/>
              <a:defRPr/>
            </a:lvl3pPr>
            <a:lvl4pPr marL="1371430" indent="0">
              <a:buNone/>
              <a:defRPr/>
            </a:lvl4pPr>
            <a:lvl5pPr marL="1828573" indent="0">
              <a:buNone/>
              <a:defRPr/>
            </a:lvl5pPr>
          </a:lstStyle>
          <a:p>
            <a:pPr lvl="0"/>
            <a:r>
              <a:rPr lang="it-IT" dirty="0"/>
              <a:t>SOTTOTITOLO (corpo </a:t>
            </a:r>
            <a:r>
              <a:rPr lang="it-IT" dirty="0" err="1"/>
              <a:t>arial</a:t>
            </a:r>
            <a:r>
              <a:rPr lang="it-IT" dirty="0"/>
              <a:t> 20, CAP., GRIGIO1, </a:t>
            </a:r>
            <a:r>
              <a:rPr lang="it-IT" dirty="0" err="1"/>
              <a:t>max</a:t>
            </a:r>
            <a:r>
              <a:rPr lang="it-IT" dirty="0"/>
              <a:t> 1 riga)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7" hasCustomPrompt="1"/>
          </p:nvPr>
        </p:nvSpPr>
        <p:spPr>
          <a:xfrm>
            <a:off x="371475" y="6113463"/>
            <a:ext cx="6943727" cy="27781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00"/>
            </a:lvl1pPr>
            <a:lvl2pPr marL="457143" indent="0">
              <a:buNone/>
              <a:defRPr sz="11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</a:lstStyle>
          <a:p>
            <a:pPr lvl="0"/>
            <a:r>
              <a:rPr lang="it-IT" dirty="0"/>
              <a:t>Fonte </a:t>
            </a:r>
            <a:r>
              <a:rPr lang="it-IT" dirty="0" err="1"/>
              <a:t>Arial</a:t>
            </a:r>
            <a:r>
              <a:rPr lang="it-IT" dirty="0"/>
              <a:t> 10pt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9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TD Tes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24"/>
          </p:nvPr>
        </p:nvSpPr>
        <p:spPr>
          <a:xfrm>
            <a:off x="371474" y="1016004"/>
            <a:ext cx="5629275" cy="5005384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25"/>
          </p:nvPr>
        </p:nvSpPr>
        <p:spPr>
          <a:xfrm>
            <a:off x="6191250" y="1016004"/>
            <a:ext cx="5629275" cy="5005383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title" hasCustomPrompt="1"/>
          </p:nvPr>
        </p:nvSpPr>
        <p:spPr>
          <a:xfrm>
            <a:off x="371478" y="35496"/>
            <a:ext cx="9382124" cy="358951"/>
          </a:xfrm>
          <a:prstGeom prst="rect">
            <a:avLst/>
          </a:prstGeom>
        </p:spPr>
        <p:txBody>
          <a:bodyPr lIns="91430" tIns="45718" rIns="0" bIns="45718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Titolo SLIDE (</a:t>
            </a:r>
            <a:r>
              <a:rPr lang="it-IT" dirty="0" err="1"/>
              <a:t>arial</a:t>
            </a:r>
            <a:r>
              <a:rPr lang="it-IT" dirty="0"/>
              <a:t> 24, </a:t>
            </a:r>
            <a:r>
              <a:rPr lang="it-IT" dirty="0" err="1"/>
              <a:t>bold</a:t>
            </a:r>
            <a:r>
              <a:rPr lang="it-IT" dirty="0"/>
              <a:t>, CAP, GRIGIO1, </a:t>
            </a:r>
            <a:r>
              <a:rPr lang="it-IT" dirty="0" err="1"/>
              <a:t>max</a:t>
            </a:r>
            <a:r>
              <a:rPr lang="it-IT" dirty="0"/>
              <a:t> 2 righe)</a:t>
            </a:r>
          </a:p>
        </p:txBody>
      </p:sp>
      <p:sp>
        <p:nvSpPr>
          <p:cNvPr id="10" name="Segnaposto testo 24"/>
          <p:cNvSpPr>
            <a:spLocks noGrp="1"/>
          </p:cNvSpPr>
          <p:nvPr>
            <p:ph type="body" sz="quarter" idx="15" hasCustomPrompt="1"/>
          </p:nvPr>
        </p:nvSpPr>
        <p:spPr>
          <a:xfrm>
            <a:off x="371476" y="360577"/>
            <a:ext cx="9382127" cy="3857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tx1"/>
                </a:solidFill>
              </a:defRPr>
            </a:lvl1pPr>
            <a:lvl2pPr marL="457143" indent="0">
              <a:buNone/>
              <a:defRPr/>
            </a:lvl2pPr>
            <a:lvl3pPr marL="914286" indent="0">
              <a:buNone/>
              <a:defRPr/>
            </a:lvl3pPr>
            <a:lvl4pPr marL="1371430" indent="0">
              <a:buNone/>
              <a:defRPr/>
            </a:lvl4pPr>
            <a:lvl5pPr marL="1828573" indent="0">
              <a:buNone/>
              <a:defRPr/>
            </a:lvl5pPr>
          </a:lstStyle>
          <a:p>
            <a:pPr lvl="0"/>
            <a:r>
              <a:rPr lang="it-IT" dirty="0"/>
              <a:t>SOTTOTITOLO (corpo </a:t>
            </a:r>
            <a:r>
              <a:rPr lang="it-IT" dirty="0" err="1"/>
              <a:t>arial</a:t>
            </a:r>
            <a:r>
              <a:rPr lang="it-IT" dirty="0"/>
              <a:t> 20, CAP., GRIGIO1, </a:t>
            </a:r>
            <a:r>
              <a:rPr lang="it-IT" dirty="0" err="1"/>
              <a:t>max</a:t>
            </a:r>
            <a:r>
              <a:rPr lang="it-IT" dirty="0"/>
              <a:t> 1 riga)</a:t>
            </a:r>
          </a:p>
        </p:txBody>
      </p:sp>
      <p:sp>
        <p:nvSpPr>
          <p:cNvPr id="8" name="Segnaposto testo 4"/>
          <p:cNvSpPr>
            <a:spLocks noGrp="1"/>
          </p:cNvSpPr>
          <p:nvPr>
            <p:ph type="body" sz="quarter" idx="17" hasCustomPrompt="1"/>
          </p:nvPr>
        </p:nvSpPr>
        <p:spPr>
          <a:xfrm>
            <a:off x="371475" y="6113463"/>
            <a:ext cx="6943727" cy="27781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00"/>
            </a:lvl1pPr>
            <a:lvl2pPr marL="457143" indent="0">
              <a:buNone/>
              <a:defRPr sz="11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</a:lstStyle>
          <a:p>
            <a:pPr lvl="0"/>
            <a:r>
              <a:rPr lang="it-IT" dirty="0"/>
              <a:t>Fonte </a:t>
            </a:r>
            <a:r>
              <a:rPr lang="it-IT" dirty="0" err="1"/>
              <a:t>Arial</a:t>
            </a:r>
            <a:r>
              <a:rPr lang="it-IT" dirty="0"/>
              <a:t> 10pt</a:t>
            </a:r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73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 + Imm. 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gnaposto immagine 26"/>
          <p:cNvSpPr>
            <a:spLocks noGrp="1"/>
          </p:cNvSpPr>
          <p:nvPr>
            <p:ph type="pic" sz="quarter" idx="16"/>
          </p:nvPr>
        </p:nvSpPr>
        <p:spPr>
          <a:xfrm>
            <a:off x="6191256" y="1016005"/>
            <a:ext cx="5594351" cy="500538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vert="horz" lIns="0" tIns="45718" rIns="0" bIns="45718" rtlCol="0" anchor="t">
            <a:normAutofit/>
          </a:bodyPr>
          <a:lstStyle>
            <a:lvl1pPr marL="0" indent="0" algn="l">
              <a:buNone/>
              <a:defRPr lang="it-IT"/>
            </a:lvl1pPr>
          </a:lstStyle>
          <a:p>
            <a:pPr lv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371474" y="2066927"/>
            <a:ext cx="5629275" cy="30384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title" hasCustomPrompt="1"/>
          </p:nvPr>
        </p:nvSpPr>
        <p:spPr>
          <a:xfrm>
            <a:off x="371478" y="35496"/>
            <a:ext cx="9382124" cy="358951"/>
          </a:xfrm>
          <a:prstGeom prst="rect">
            <a:avLst/>
          </a:prstGeom>
        </p:spPr>
        <p:txBody>
          <a:bodyPr lIns="91430" tIns="45718" rIns="0" bIns="45718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Titolo SLIDE (</a:t>
            </a:r>
            <a:r>
              <a:rPr lang="it-IT" dirty="0" err="1"/>
              <a:t>arial</a:t>
            </a:r>
            <a:r>
              <a:rPr lang="it-IT" dirty="0"/>
              <a:t> 24, </a:t>
            </a:r>
            <a:r>
              <a:rPr lang="it-IT" dirty="0" err="1"/>
              <a:t>bold</a:t>
            </a:r>
            <a:r>
              <a:rPr lang="it-IT" dirty="0"/>
              <a:t>, CAP, GRIGIO1, </a:t>
            </a:r>
            <a:r>
              <a:rPr lang="it-IT" dirty="0" err="1"/>
              <a:t>max</a:t>
            </a:r>
            <a:r>
              <a:rPr lang="it-IT" dirty="0"/>
              <a:t> 2 righe)</a:t>
            </a:r>
          </a:p>
        </p:txBody>
      </p:sp>
      <p:sp>
        <p:nvSpPr>
          <p:cNvPr id="10" name="Segnaposto testo 24"/>
          <p:cNvSpPr>
            <a:spLocks noGrp="1"/>
          </p:cNvSpPr>
          <p:nvPr>
            <p:ph type="body" sz="quarter" idx="15" hasCustomPrompt="1"/>
          </p:nvPr>
        </p:nvSpPr>
        <p:spPr>
          <a:xfrm>
            <a:off x="371476" y="360577"/>
            <a:ext cx="9382127" cy="3857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tx1"/>
                </a:solidFill>
              </a:defRPr>
            </a:lvl1pPr>
            <a:lvl2pPr marL="457143" indent="0">
              <a:buNone/>
              <a:defRPr/>
            </a:lvl2pPr>
            <a:lvl3pPr marL="914286" indent="0">
              <a:buNone/>
              <a:defRPr/>
            </a:lvl3pPr>
            <a:lvl4pPr marL="1371430" indent="0">
              <a:buNone/>
              <a:defRPr/>
            </a:lvl4pPr>
            <a:lvl5pPr marL="1828573" indent="0">
              <a:buNone/>
              <a:defRPr/>
            </a:lvl5pPr>
          </a:lstStyle>
          <a:p>
            <a:pPr lvl="0"/>
            <a:r>
              <a:rPr lang="it-IT" dirty="0"/>
              <a:t>SOTTOTITOLO (corpo </a:t>
            </a:r>
            <a:r>
              <a:rPr lang="it-IT" dirty="0" err="1"/>
              <a:t>arial</a:t>
            </a:r>
            <a:r>
              <a:rPr lang="it-IT" dirty="0"/>
              <a:t> 20, CAP., GRIGIO1, </a:t>
            </a:r>
            <a:r>
              <a:rPr lang="it-IT" dirty="0" err="1"/>
              <a:t>max</a:t>
            </a:r>
            <a:r>
              <a:rPr lang="it-IT" dirty="0"/>
              <a:t> 1 riga)</a:t>
            </a:r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9" hasCustomPrompt="1"/>
          </p:nvPr>
        </p:nvSpPr>
        <p:spPr>
          <a:xfrm>
            <a:off x="371475" y="6113463"/>
            <a:ext cx="6943727" cy="27781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00"/>
            </a:lvl1pPr>
            <a:lvl2pPr marL="457143" indent="0">
              <a:buNone/>
              <a:defRPr sz="11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</a:lstStyle>
          <a:p>
            <a:pPr lvl="0"/>
            <a:r>
              <a:rPr lang="it-IT" dirty="0"/>
              <a:t>Fonte </a:t>
            </a:r>
            <a:r>
              <a:rPr lang="it-IT" dirty="0" err="1"/>
              <a:t>Arial</a:t>
            </a:r>
            <a:r>
              <a:rPr lang="it-IT" dirty="0"/>
              <a:t> 10pt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368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 + Imm. s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immagine 14"/>
          <p:cNvSpPr>
            <a:spLocks noGrp="1"/>
          </p:cNvSpPr>
          <p:nvPr>
            <p:ph type="pic" sz="quarter" idx="16"/>
          </p:nvPr>
        </p:nvSpPr>
        <p:spPr>
          <a:xfrm>
            <a:off x="371474" y="1016005"/>
            <a:ext cx="5629275" cy="500538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6191250" y="2076449"/>
            <a:ext cx="5629275" cy="290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 hasCustomPrompt="1"/>
          </p:nvPr>
        </p:nvSpPr>
        <p:spPr>
          <a:xfrm>
            <a:off x="371478" y="35496"/>
            <a:ext cx="9382124" cy="358951"/>
          </a:xfrm>
          <a:prstGeom prst="rect">
            <a:avLst/>
          </a:prstGeom>
        </p:spPr>
        <p:txBody>
          <a:bodyPr lIns="91430" tIns="45718" rIns="0" bIns="45718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Titolo SLIDE (</a:t>
            </a:r>
            <a:r>
              <a:rPr lang="it-IT" dirty="0" err="1"/>
              <a:t>arial</a:t>
            </a:r>
            <a:r>
              <a:rPr lang="it-IT" dirty="0"/>
              <a:t> 24, </a:t>
            </a:r>
            <a:r>
              <a:rPr lang="it-IT" dirty="0" err="1"/>
              <a:t>bold</a:t>
            </a:r>
            <a:r>
              <a:rPr lang="it-IT" dirty="0"/>
              <a:t>, CAP, GRIGIO1, </a:t>
            </a:r>
            <a:r>
              <a:rPr lang="it-IT" dirty="0" err="1"/>
              <a:t>max</a:t>
            </a:r>
            <a:r>
              <a:rPr lang="it-IT" dirty="0"/>
              <a:t> 2 righe)</a:t>
            </a:r>
          </a:p>
        </p:txBody>
      </p:sp>
      <p:sp>
        <p:nvSpPr>
          <p:cNvPr id="10" name="Segnaposto testo 24"/>
          <p:cNvSpPr>
            <a:spLocks noGrp="1"/>
          </p:cNvSpPr>
          <p:nvPr>
            <p:ph type="body" sz="quarter" idx="15" hasCustomPrompt="1"/>
          </p:nvPr>
        </p:nvSpPr>
        <p:spPr>
          <a:xfrm>
            <a:off x="371476" y="360577"/>
            <a:ext cx="9382127" cy="3857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tx1"/>
                </a:solidFill>
              </a:defRPr>
            </a:lvl1pPr>
            <a:lvl2pPr marL="457143" indent="0">
              <a:buNone/>
              <a:defRPr/>
            </a:lvl2pPr>
            <a:lvl3pPr marL="914286" indent="0">
              <a:buNone/>
              <a:defRPr/>
            </a:lvl3pPr>
            <a:lvl4pPr marL="1371430" indent="0">
              <a:buNone/>
              <a:defRPr/>
            </a:lvl4pPr>
            <a:lvl5pPr marL="1828573" indent="0">
              <a:buNone/>
              <a:defRPr/>
            </a:lvl5pPr>
          </a:lstStyle>
          <a:p>
            <a:pPr lvl="0"/>
            <a:r>
              <a:rPr lang="it-IT" dirty="0"/>
              <a:t>SOTTOTITOLO (corpo </a:t>
            </a:r>
            <a:r>
              <a:rPr lang="it-IT" dirty="0" err="1"/>
              <a:t>arial</a:t>
            </a:r>
            <a:r>
              <a:rPr lang="it-IT" dirty="0"/>
              <a:t> 20, CAP., GRIGIO1, </a:t>
            </a:r>
            <a:r>
              <a:rPr lang="it-IT" dirty="0" err="1"/>
              <a:t>max</a:t>
            </a:r>
            <a:r>
              <a:rPr lang="it-IT" dirty="0"/>
              <a:t> 1 riga)</a:t>
            </a:r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9" hasCustomPrompt="1"/>
          </p:nvPr>
        </p:nvSpPr>
        <p:spPr>
          <a:xfrm>
            <a:off x="371475" y="6113463"/>
            <a:ext cx="6943727" cy="27781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00"/>
            </a:lvl1pPr>
            <a:lvl2pPr marL="457143" indent="0">
              <a:buNone/>
              <a:defRPr sz="11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</a:lstStyle>
          <a:p>
            <a:pPr lvl="0"/>
            <a:r>
              <a:rPr lang="it-IT" dirty="0"/>
              <a:t>Fonte </a:t>
            </a:r>
            <a:r>
              <a:rPr lang="it-IT" dirty="0" err="1"/>
              <a:t>Arial</a:t>
            </a:r>
            <a:r>
              <a:rPr lang="it-IT" dirty="0"/>
              <a:t> 10pt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73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FICO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grafico 14"/>
          <p:cNvSpPr>
            <a:spLocks noGrp="1"/>
          </p:cNvSpPr>
          <p:nvPr>
            <p:ph type="chart" sz="quarter" idx="16"/>
          </p:nvPr>
        </p:nvSpPr>
        <p:spPr>
          <a:xfrm>
            <a:off x="371480" y="1016005"/>
            <a:ext cx="5724527" cy="5005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/>
              <a:t>Fare clic sull'icona per inserire un grafico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6286505" y="1609725"/>
            <a:ext cx="5503563" cy="390525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title" hasCustomPrompt="1"/>
          </p:nvPr>
        </p:nvSpPr>
        <p:spPr>
          <a:xfrm>
            <a:off x="371478" y="35496"/>
            <a:ext cx="9382124" cy="358951"/>
          </a:xfrm>
          <a:prstGeom prst="rect">
            <a:avLst/>
          </a:prstGeom>
        </p:spPr>
        <p:txBody>
          <a:bodyPr lIns="91430" tIns="45718" rIns="0" bIns="45718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Titolo SLIDE (</a:t>
            </a:r>
            <a:r>
              <a:rPr lang="it-IT" dirty="0" err="1"/>
              <a:t>arial</a:t>
            </a:r>
            <a:r>
              <a:rPr lang="it-IT" dirty="0"/>
              <a:t> 24, </a:t>
            </a:r>
            <a:r>
              <a:rPr lang="it-IT" dirty="0" err="1"/>
              <a:t>bold</a:t>
            </a:r>
            <a:r>
              <a:rPr lang="it-IT" dirty="0"/>
              <a:t>, CAP, GRIGIO1, </a:t>
            </a:r>
            <a:r>
              <a:rPr lang="it-IT" dirty="0" err="1"/>
              <a:t>max</a:t>
            </a:r>
            <a:r>
              <a:rPr lang="it-IT" dirty="0"/>
              <a:t> 2 righe)</a:t>
            </a:r>
          </a:p>
        </p:txBody>
      </p:sp>
      <p:sp>
        <p:nvSpPr>
          <p:cNvPr id="10" name="Segnaposto testo 24"/>
          <p:cNvSpPr>
            <a:spLocks noGrp="1"/>
          </p:cNvSpPr>
          <p:nvPr>
            <p:ph type="body" sz="quarter" idx="15" hasCustomPrompt="1"/>
          </p:nvPr>
        </p:nvSpPr>
        <p:spPr>
          <a:xfrm>
            <a:off x="371476" y="360577"/>
            <a:ext cx="9382127" cy="3857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tx1"/>
                </a:solidFill>
              </a:defRPr>
            </a:lvl1pPr>
            <a:lvl2pPr marL="457143" indent="0">
              <a:buNone/>
              <a:defRPr/>
            </a:lvl2pPr>
            <a:lvl3pPr marL="914286" indent="0">
              <a:buNone/>
              <a:defRPr/>
            </a:lvl3pPr>
            <a:lvl4pPr marL="1371430" indent="0">
              <a:buNone/>
              <a:defRPr/>
            </a:lvl4pPr>
            <a:lvl5pPr marL="1828573" indent="0">
              <a:buNone/>
              <a:defRPr/>
            </a:lvl5pPr>
          </a:lstStyle>
          <a:p>
            <a:pPr lvl="0"/>
            <a:r>
              <a:rPr lang="it-IT" dirty="0"/>
              <a:t>SOTTOTITOLO (corpo </a:t>
            </a:r>
            <a:r>
              <a:rPr lang="it-IT" dirty="0" err="1"/>
              <a:t>arial</a:t>
            </a:r>
            <a:r>
              <a:rPr lang="it-IT" dirty="0"/>
              <a:t> 20, CAP., GRIGIO1, </a:t>
            </a:r>
            <a:r>
              <a:rPr lang="it-IT" dirty="0" err="1"/>
              <a:t>max</a:t>
            </a:r>
            <a:r>
              <a:rPr lang="it-IT" dirty="0"/>
              <a:t> 1 riga)</a:t>
            </a:r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9" hasCustomPrompt="1"/>
          </p:nvPr>
        </p:nvSpPr>
        <p:spPr>
          <a:xfrm>
            <a:off x="371475" y="6113463"/>
            <a:ext cx="6943727" cy="27781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00"/>
            </a:lvl1pPr>
            <a:lvl2pPr marL="457143" indent="0">
              <a:buNone/>
              <a:defRPr sz="11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</a:lstStyle>
          <a:p>
            <a:pPr lvl="0"/>
            <a:r>
              <a:rPr lang="it-IT" dirty="0"/>
              <a:t>Fonte </a:t>
            </a:r>
            <a:r>
              <a:rPr lang="it-IT" dirty="0" err="1"/>
              <a:t>Arial</a:t>
            </a:r>
            <a:r>
              <a:rPr lang="it-IT" dirty="0"/>
              <a:t> 10pta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5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ELLA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abella 3"/>
          <p:cNvSpPr>
            <a:spLocks noGrp="1"/>
          </p:cNvSpPr>
          <p:nvPr>
            <p:ph type="tbl" sz="quarter" idx="20"/>
          </p:nvPr>
        </p:nvSpPr>
        <p:spPr>
          <a:xfrm>
            <a:off x="371480" y="1016005"/>
            <a:ext cx="5724527" cy="5005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/>
              <a:t>Fare clic sull'icona per inserire una tabella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22"/>
          </p:nvPr>
        </p:nvSpPr>
        <p:spPr>
          <a:xfrm>
            <a:off x="6334127" y="1609727"/>
            <a:ext cx="5486400" cy="39243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title" hasCustomPrompt="1"/>
          </p:nvPr>
        </p:nvSpPr>
        <p:spPr>
          <a:xfrm>
            <a:off x="371478" y="35496"/>
            <a:ext cx="9382124" cy="358951"/>
          </a:xfrm>
          <a:prstGeom prst="rect">
            <a:avLst/>
          </a:prstGeom>
        </p:spPr>
        <p:txBody>
          <a:bodyPr lIns="91430" tIns="45718" rIns="0" bIns="45718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Titolo SLIDE (</a:t>
            </a:r>
            <a:r>
              <a:rPr lang="it-IT" dirty="0" err="1"/>
              <a:t>arial</a:t>
            </a:r>
            <a:r>
              <a:rPr lang="it-IT" dirty="0"/>
              <a:t> 24, </a:t>
            </a:r>
            <a:r>
              <a:rPr lang="it-IT" dirty="0" err="1"/>
              <a:t>bold</a:t>
            </a:r>
            <a:r>
              <a:rPr lang="it-IT" dirty="0"/>
              <a:t>, CAP, GRIGIO1, </a:t>
            </a:r>
            <a:r>
              <a:rPr lang="it-IT" dirty="0" err="1"/>
              <a:t>max</a:t>
            </a:r>
            <a:r>
              <a:rPr lang="it-IT" dirty="0"/>
              <a:t> 2 righe)</a:t>
            </a:r>
          </a:p>
        </p:txBody>
      </p:sp>
      <p:sp>
        <p:nvSpPr>
          <p:cNvPr id="10" name="Segnaposto testo 24"/>
          <p:cNvSpPr>
            <a:spLocks noGrp="1"/>
          </p:cNvSpPr>
          <p:nvPr>
            <p:ph type="body" sz="quarter" idx="15" hasCustomPrompt="1"/>
          </p:nvPr>
        </p:nvSpPr>
        <p:spPr>
          <a:xfrm>
            <a:off x="371476" y="360577"/>
            <a:ext cx="9382127" cy="3857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tx1"/>
                </a:solidFill>
              </a:defRPr>
            </a:lvl1pPr>
            <a:lvl2pPr marL="457143" indent="0">
              <a:buNone/>
              <a:defRPr/>
            </a:lvl2pPr>
            <a:lvl3pPr marL="914286" indent="0">
              <a:buNone/>
              <a:defRPr/>
            </a:lvl3pPr>
            <a:lvl4pPr marL="1371430" indent="0">
              <a:buNone/>
              <a:defRPr/>
            </a:lvl4pPr>
            <a:lvl5pPr marL="1828573" indent="0">
              <a:buNone/>
              <a:defRPr/>
            </a:lvl5pPr>
          </a:lstStyle>
          <a:p>
            <a:pPr lvl="0"/>
            <a:r>
              <a:rPr lang="it-IT" dirty="0"/>
              <a:t>SOTTOTITOLO (corpo </a:t>
            </a:r>
            <a:r>
              <a:rPr lang="it-IT" dirty="0" err="1"/>
              <a:t>arial</a:t>
            </a:r>
            <a:r>
              <a:rPr lang="it-IT" dirty="0"/>
              <a:t> 20, CAP., GRIGIO1, </a:t>
            </a:r>
            <a:r>
              <a:rPr lang="it-IT" dirty="0" err="1"/>
              <a:t>max</a:t>
            </a:r>
            <a:r>
              <a:rPr lang="it-IT" dirty="0"/>
              <a:t> 1 riga)</a:t>
            </a:r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7" hasCustomPrompt="1"/>
          </p:nvPr>
        </p:nvSpPr>
        <p:spPr>
          <a:xfrm>
            <a:off x="371475" y="6113463"/>
            <a:ext cx="6943727" cy="27781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00"/>
            </a:lvl1pPr>
            <a:lvl2pPr marL="457143" indent="0">
              <a:buNone/>
              <a:defRPr sz="11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</a:lstStyle>
          <a:p>
            <a:pPr lvl="0"/>
            <a:r>
              <a:rPr lang="it-IT" dirty="0"/>
              <a:t>Fonte </a:t>
            </a:r>
            <a:r>
              <a:rPr lang="it-IT" dirty="0" err="1"/>
              <a:t>Arial</a:t>
            </a:r>
            <a:r>
              <a:rPr lang="it-IT" dirty="0"/>
              <a:t> 10pt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41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magine 6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-4586" y="761551"/>
            <a:ext cx="12196586" cy="5664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371475" y="1016000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" name="Triangolo isoscele 1"/>
          <p:cNvSpPr/>
          <p:nvPr/>
        </p:nvSpPr>
        <p:spPr>
          <a:xfrm rot="10800000">
            <a:off x="303129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3" name="Triangolo isoscele 22"/>
          <p:cNvSpPr/>
          <p:nvPr/>
        </p:nvSpPr>
        <p:spPr>
          <a:xfrm rot="10800000">
            <a:off x="1175653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4" name="Triangolo isoscele 23"/>
          <p:cNvSpPr/>
          <p:nvPr/>
        </p:nvSpPr>
        <p:spPr>
          <a:xfrm>
            <a:off x="303129" y="6950755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5" name="Triangolo isoscele 24"/>
          <p:cNvSpPr/>
          <p:nvPr/>
        </p:nvSpPr>
        <p:spPr>
          <a:xfrm>
            <a:off x="11756537" y="6950755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6" name="Triangolo isoscele 25"/>
          <p:cNvSpPr/>
          <p:nvPr/>
        </p:nvSpPr>
        <p:spPr>
          <a:xfrm rot="5400000">
            <a:off x="-276040" y="88538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7" name="Triangolo isoscele 26"/>
          <p:cNvSpPr/>
          <p:nvPr/>
        </p:nvSpPr>
        <p:spPr>
          <a:xfrm rot="5400000">
            <a:off x="-276039" y="598284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8" name="Triangolo isoscele 27"/>
          <p:cNvSpPr/>
          <p:nvPr/>
        </p:nvSpPr>
        <p:spPr>
          <a:xfrm rot="16200000">
            <a:off x="12331119" y="88538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0" name="Triangolo isoscele 29"/>
          <p:cNvSpPr/>
          <p:nvPr/>
        </p:nvSpPr>
        <p:spPr>
          <a:xfrm rot="16200000">
            <a:off x="12331119" y="598284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4" name="Triangolo isoscele 43"/>
          <p:cNvSpPr/>
          <p:nvPr/>
        </p:nvSpPr>
        <p:spPr>
          <a:xfrm rot="10800000">
            <a:off x="303129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5" name="Triangolo isoscele 44"/>
          <p:cNvSpPr/>
          <p:nvPr/>
        </p:nvSpPr>
        <p:spPr>
          <a:xfrm rot="10800000">
            <a:off x="1175653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6" name="Triangolo isoscele 45"/>
          <p:cNvSpPr/>
          <p:nvPr/>
        </p:nvSpPr>
        <p:spPr>
          <a:xfrm>
            <a:off x="303129" y="6950755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7" name="Triangolo isoscele 46"/>
          <p:cNvSpPr/>
          <p:nvPr/>
        </p:nvSpPr>
        <p:spPr>
          <a:xfrm>
            <a:off x="11756537" y="6950755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8" name="Triangolo isoscele 47"/>
          <p:cNvSpPr/>
          <p:nvPr/>
        </p:nvSpPr>
        <p:spPr>
          <a:xfrm rot="5400000">
            <a:off x="-276040" y="88538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9" name="Triangolo isoscele 48"/>
          <p:cNvSpPr/>
          <p:nvPr/>
        </p:nvSpPr>
        <p:spPr>
          <a:xfrm rot="5400000">
            <a:off x="-276039" y="598284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0" name="Triangolo isoscele 49"/>
          <p:cNvSpPr/>
          <p:nvPr/>
        </p:nvSpPr>
        <p:spPr>
          <a:xfrm rot="16200000">
            <a:off x="12331119" y="88538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1" name="Triangolo isoscele 50"/>
          <p:cNvSpPr/>
          <p:nvPr/>
        </p:nvSpPr>
        <p:spPr>
          <a:xfrm rot="16200000">
            <a:off x="12331119" y="598284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5" name="Triangolo isoscele 64"/>
          <p:cNvSpPr/>
          <p:nvPr/>
        </p:nvSpPr>
        <p:spPr>
          <a:xfrm rot="10800000">
            <a:off x="303129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6" name="Triangolo isoscele 65"/>
          <p:cNvSpPr/>
          <p:nvPr/>
        </p:nvSpPr>
        <p:spPr>
          <a:xfrm rot="10800000">
            <a:off x="1175653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7" name="Triangolo isoscele 66"/>
          <p:cNvSpPr/>
          <p:nvPr/>
        </p:nvSpPr>
        <p:spPr>
          <a:xfrm>
            <a:off x="303129" y="6950755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8" name="Triangolo isoscele 67"/>
          <p:cNvSpPr/>
          <p:nvPr/>
        </p:nvSpPr>
        <p:spPr>
          <a:xfrm>
            <a:off x="11756537" y="6950755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9" name="Triangolo isoscele 68"/>
          <p:cNvSpPr/>
          <p:nvPr/>
        </p:nvSpPr>
        <p:spPr>
          <a:xfrm rot="5400000">
            <a:off x="-276040" y="88538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0" name="Triangolo isoscele 69"/>
          <p:cNvSpPr/>
          <p:nvPr/>
        </p:nvSpPr>
        <p:spPr>
          <a:xfrm rot="5400000">
            <a:off x="-276039" y="598284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1" name="Triangolo isoscele 70"/>
          <p:cNvSpPr/>
          <p:nvPr/>
        </p:nvSpPr>
        <p:spPr>
          <a:xfrm rot="16200000">
            <a:off x="12331119" y="88538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2" name="Triangolo isoscele 71"/>
          <p:cNvSpPr/>
          <p:nvPr/>
        </p:nvSpPr>
        <p:spPr>
          <a:xfrm rot="16200000">
            <a:off x="12331119" y="598284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grpSp>
        <p:nvGrpSpPr>
          <p:cNvPr id="53" name="Gruppo 52"/>
          <p:cNvGrpSpPr/>
          <p:nvPr/>
        </p:nvGrpSpPr>
        <p:grpSpPr>
          <a:xfrm>
            <a:off x="1566193" y="-1241388"/>
            <a:ext cx="9059619" cy="943821"/>
            <a:chOff x="571500" y="-1228725"/>
            <a:chExt cx="11185036" cy="1165245"/>
          </a:xfrm>
        </p:grpSpPr>
        <p:sp>
          <p:nvSpPr>
            <p:cNvPr id="52" name="Rettangolo 51"/>
            <p:cNvSpPr/>
            <p:nvPr/>
          </p:nvSpPr>
          <p:spPr>
            <a:xfrm>
              <a:off x="571500" y="-1228725"/>
              <a:ext cx="11185036" cy="116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600"/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794447" y="-838200"/>
              <a:ext cx="1139128" cy="662555"/>
            </a:xfrm>
            <a:prstGeom prst="rect">
              <a:avLst/>
            </a:prstGeom>
            <a:solidFill>
              <a:srgbClr val="C21B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ROSSO</a:t>
              </a:r>
            </a:p>
            <a:p>
              <a:pPr algn="ctr"/>
              <a:r>
                <a:rPr lang="it-IT" sz="1100" b="1" dirty="0">
                  <a:solidFill>
                    <a:schemeClr val="bg1"/>
                  </a:solidFill>
                </a:rPr>
                <a:t>194-27-23</a:t>
              </a:r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9042527" y="-585693"/>
              <a:ext cx="1139129" cy="408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00" b="1" dirty="0">
                  <a:solidFill>
                    <a:schemeClr val="bg1"/>
                  </a:solidFill>
                </a:rPr>
                <a:t>BLU</a:t>
              </a:r>
            </a:p>
            <a:p>
              <a:pPr algn="ctr"/>
              <a:r>
                <a:rPr lang="it-IT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0-32-96</a:t>
              </a:r>
            </a:p>
          </p:txBody>
        </p:sp>
        <p:sp>
          <p:nvSpPr>
            <p:cNvPr id="83" name="Rettangolo 82"/>
            <p:cNvSpPr/>
            <p:nvPr/>
          </p:nvSpPr>
          <p:spPr>
            <a:xfrm>
              <a:off x="2169127" y="-838200"/>
              <a:ext cx="1139128" cy="662555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GRIGIO1</a:t>
              </a:r>
            </a:p>
            <a:p>
              <a:pPr algn="ctr"/>
              <a:r>
                <a:rPr lang="it-IT" sz="1100" b="1" dirty="0">
                  <a:solidFill>
                    <a:schemeClr val="bg1"/>
                  </a:solidFill>
                </a:rPr>
                <a:t>63-63-63</a:t>
              </a:r>
            </a:p>
          </p:txBody>
        </p:sp>
        <p:sp>
          <p:nvSpPr>
            <p:cNvPr id="84" name="Rettangolo 83"/>
            <p:cNvSpPr/>
            <p:nvPr/>
          </p:nvSpPr>
          <p:spPr>
            <a:xfrm>
              <a:off x="3543807" y="-838200"/>
              <a:ext cx="1139128" cy="662555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GRIGIO2</a:t>
              </a:r>
            </a:p>
            <a:p>
              <a:pPr algn="ctr"/>
              <a:r>
                <a:rPr lang="it-IT" sz="1100" b="1" dirty="0">
                  <a:solidFill>
                    <a:schemeClr val="bg1"/>
                  </a:solidFill>
                </a:rPr>
                <a:t>130-130-130</a:t>
              </a:r>
            </a:p>
          </p:txBody>
        </p:sp>
        <p:sp>
          <p:nvSpPr>
            <p:cNvPr id="90" name="Rettangolo 89"/>
            <p:cNvSpPr/>
            <p:nvPr/>
          </p:nvSpPr>
          <p:spPr>
            <a:xfrm>
              <a:off x="4918487" y="-838200"/>
              <a:ext cx="1139128" cy="662555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200" b="1" dirty="0">
                  <a:solidFill>
                    <a:srgbClr val="3F3F3F"/>
                  </a:solidFill>
                </a:rPr>
                <a:t>GRIGIO3</a:t>
              </a:r>
            </a:p>
            <a:p>
              <a:pPr algn="ctr"/>
              <a:r>
                <a:rPr lang="it-IT" sz="1100" b="1" dirty="0">
                  <a:solidFill>
                    <a:srgbClr val="3F3F3F"/>
                  </a:solidFill>
                </a:rPr>
                <a:t>189-189-189</a:t>
              </a:r>
            </a:p>
          </p:txBody>
        </p:sp>
        <p:sp>
          <p:nvSpPr>
            <p:cNvPr id="91" name="Rettangolo 90"/>
            <p:cNvSpPr/>
            <p:nvPr/>
          </p:nvSpPr>
          <p:spPr>
            <a:xfrm>
              <a:off x="6293167" y="-585693"/>
              <a:ext cx="1139128" cy="408971"/>
            </a:xfrm>
            <a:prstGeom prst="rect">
              <a:avLst/>
            </a:prstGeom>
            <a:solidFill>
              <a:srgbClr val="8E1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00" b="1" dirty="0">
                  <a:solidFill>
                    <a:schemeClr val="bg1"/>
                  </a:solidFill>
                </a:rPr>
                <a:t>ROSSO 3.0</a:t>
              </a:r>
            </a:p>
            <a:p>
              <a:pPr algn="ctr"/>
              <a:r>
                <a:rPr lang="it-IT" sz="800" b="1" dirty="0">
                  <a:solidFill>
                    <a:schemeClr val="bg1"/>
                  </a:solidFill>
                </a:rPr>
                <a:t>142-18-48</a:t>
              </a:r>
            </a:p>
          </p:txBody>
        </p:sp>
        <p:sp>
          <p:nvSpPr>
            <p:cNvPr id="92" name="Rettangolo 91"/>
            <p:cNvSpPr/>
            <p:nvPr/>
          </p:nvSpPr>
          <p:spPr>
            <a:xfrm>
              <a:off x="7667847" y="-584616"/>
              <a:ext cx="1139128" cy="408971"/>
            </a:xfrm>
            <a:prstGeom prst="rect">
              <a:avLst/>
            </a:prstGeom>
            <a:solidFill>
              <a:srgbClr val="E957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00" b="1" dirty="0">
                  <a:solidFill>
                    <a:schemeClr val="bg1"/>
                  </a:solidFill>
                </a:rPr>
                <a:t>ROSSO 4.0</a:t>
              </a:r>
            </a:p>
            <a:p>
              <a:pPr algn="ctr"/>
              <a:r>
                <a:rPr lang="it-IT" sz="800" b="1" dirty="0">
                  <a:solidFill>
                    <a:schemeClr val="bg1"/>
                  </a:solidFill>
                </a:rPr>
                <a:t>233-87-61</a:t>
              </a:r>
            </a:p>
          </p:txBody>
        </p:sp>
        <p:sp>
          <p:nvSpPr>
            <p:cNvPr id="95" name="Rettangolo 94"/>
            <p:cNvSpPr/>
            <p:nvPr/>
          </p:nvSpPr>
          <p:spPr>
            <a:xfrm>
              <a:off x="10417206" y="-585693"/>
              <a:ext cx="1139129" cy="40897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00" b="1" dirty="0">
                  <a:solidFill>
                    <a:schemeClr val="bg1"/>
                  </a:solidFill>
                </a:rPr>
                <a:t>AZZURRO</a:t>
              </a:r>
            </a:p>
            <a:p>
              <a:pPr algn="ctr"/>
              <a:r>
                <a:rPr lang="it-IT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0-176-240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794446" y="-1207533"/>
              <a:ext cx="2749360" cy="417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chemeClr val="accent3"/>
                  </a:solidFill>
                </a:rPr>
                <a:t>COLORI PRINCIPALI</a:t>
              </a:r>
            </a:p>
          </p:txBody>
        </p:sp>
        <p:sp>
          <p:nvSpPr>
            <p:cNvPr id="96" name="CasellaDiTesto 95"/>
            <p:cNvSpPr txBox="1"/>
            <p:nvPr/>
          </p:nvSpPr>
          <p:spPr>
            <a:xfrm>
              <a:off x="6275080" y="-955023"/>
              <a:ext cx="2767446" cy="417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chemeClr val="accent3"/>
                  </a:solidFill>
                </a:rPr>
                <a:t>COLORI SECONDARI</a:t>
              </a:r>
            </a:p>
          </p:txBody>
        </p:sp>
      </p:grpSp>
      <p:sp>
        <p:nvSpPr>
          <p:cNvPr id="73" name="Rettangolo 72"/>
          <p:cNvSpPr/>
          <p:nvPr userDrawn="1"/>
        </p:nvSpPr>
        <p:spPr>
          <a:xfrm rot="10800000">
            <a:off x="-2" y="6426895"/>
            <a:ext cx="12188825" cy="431105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rgbClr val="C00000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1" name="Gruppo 40"/>
          <p:cNvGrpSpPr/>
          <p:nvPr/>
        </p:nvGrpSpPr>
        <p:grpSpPr>
          <a:xfrm>
            <a:off x="1566193" y="-1241388"/>
            <a:ext cx="9059619" cy="943821"/>
            <a:chOff x="571500" y="-1228725"/>
            <a:chExt cx="11185036" cy="1165245"/>
          </a:xfrm>
        </p:grpSpPr>
        <p:sp>
          <p:nvSpPr>
            <p:cNvPr id="42" name="Rettangolo 41"/>
            <p:cNvSpPr/>
            <p:nvPr/>
          </p:nvSpPr>
          <p:spPr>
            <a:xfrm>
              <a:off x="571500" y="-1228725"/>
              <a:ext cx="11185036" cy="1165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600"/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794447" y="-838200"/>
              <a:ext cx="1139128" cy="662555"/>
            </a:xfrm>
            <a:prstGeom prst="rect">
              <a:avLst/>
            </a:prstGeom>
            <a:solidFill>
              <a:srgbClr val="C21B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ROSSO</a:t>
              </a:r>
            </a:p>
            <a:p>
              <a:pPr algn="ctr"/>
              <a:r>
                <a:rPr lang="it-IT" sz="1100" b="1" dirty="0">
                  <a:solidFill>
                    <a:schemeClr val="bg1"/>
                  </a:solidFill>
                </a:rPr>
                <a:t>194-27-23</a:t>
              </a:r>
            </a:p>
          </p:txBody>
        </p:sp>
        <p:sp>
          <p:nvSpPr>
            <p:cNvPr id="54" name="Rettangolo 53"/>
            <p:cNvSpPr/>
            <p:nvPr/>
          </p:nvSpPr>
          <p:spPr>
            <a:xfrm>
              <a:off x="9042527" y="-585693"/>
              <a:ext cx="1139129" cy="408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00" b="1" dirty="0">
                  <a:solidFill>
                    <a:schemeClr val="bg1"/>
                  </a:solidFill>
                </a:rPr>
                <a:t>BLU</a:t>
              </a:r>
            </a:p>
            <a:p>
              <a:pPr algn="ctr"/>
              <a:r>
                <a:rPr lang="it-IT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0-32-96</a:t>
              </a:r>
            </a:p>
          </p:txBody>
        </p:sp>
        <p:sp>
          <p:nvSpPr>
            <p:cNvPr id="55" name="Rettangolo 54"/>
            <p:cNvSpPr/>
            <p:nvPr/>
          </p:nvSpPr>
          <p:spPr>
            <a:xfrm>
              <a:off x="2169127" y="-838200"/>
              <a:ext cx="1139128" cy="662555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GRIGIO1</a:t>
              </a:r>
            </a:p>
            <a:p>
              <a:pPr algn="ctr"/>
              <a:r>
                <a:rPr lang="it-IT" sz="1100" b="1" dirty="0">
                  <a:solidFill>
                    <a:schemeClr val="bg1"/>
                  </a:solidFill>
                </a:rPr>
                <a:t>63-63-63</a:t>
              </a:r>
            </a:p>
          </p:txBody>
        </p:sp>
        <p:sp>
          <p:nvSpPr>
            <p:cNvPr id="56" name="Rettangolo 55"/>
            <p:cNvSpPr/>
            <p:nvPr/>
          </p:nvSpPr>
          <p:spPr>
            <a:xfrm>
              <a:off x="3543807" y="-838200"/>
              <a:ext cx="1139128" cy="662555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GRIGIO2</a:t>
              </a:r>
            </a:p>
            <a:p>
              <a:pPr algn="ctr"/>
              <a:r>
                <a:rPr lang="it-IT" sz="1100" b="1" dirty="0">
                  <a:solidFill>
                    <a:schemeClr val="bg1"/>
                  </a:solidFill>
                </a:rPr>
                <a:t>130-130-130</a:t>
              </a:r>
            </a:p>
          </p:txBody>
        </p:sp>
        <p:sp>
          <p:nvSpPr>
            <p:cNvPr id="57" name="Rettangolo 56"/>
            <p:cNvSpPr/>
            <p:nvPr/>
          </p:nvSpPr>
          <p:spPr>
            <a:xfrm>
              <a:off x="4918487" y="-838200"/>
              <a:ext cx="1139128" cy="662555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200" b="1" dirty="0">
                  <a:solidFill>
                    <a:srgbClr val="3F3F3F"/>
                  </a:solidFill>
                </a:rPr>
                <a:t>GRIGIO3</a:t>
              </a:r>
            </a:p>
            <a:p>
              <a:pPr algn="ctr"/>
              <a:r>
                <a:rPr lang="it-IT" sz="1100" b="1" dirty="0">
                  <a:solidFill>
                    <a:srgbClr val="3F3F3F"/>
                  </a:solidFill>
                </a:rPr>
                <a:t>189-189-189</a:t>
              </a:r>
            </a:p>
          </p:txBody>
        </p:sp>
        <p:sp>
          <p:nvSpPr>
            <p:cNvPr id="58" name="Rettangolo 57"/>
            <p:cNvSpPr/>
            <p:nvPr/>
          </p:nvSpPr>
          <p:spPr>
            <a:xfrm>
              <a:off x="6293167" y="-585693"/>
              <a:ext cx="1139128" cy="408971"/>
            </a:xfrm>
            <a:prstGeom prst="rect">
              <a:avLst/>
            </a:prstGeom>
            <a:solidFill>
              <a:srgbClr val="8E1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00" b="1" dirty="0">
                  <a:solidFill>
                    <a:schemeClr val="bg1"/>
                  </a:solidFill>
                </a:rPr>
                <a:t>ROSSO 3.0</a:t>
              </a:r>
            </a:p>
            <a:p>
              <a:pPr algn="ctr"/>
              <a:r>
                <a:rPr lang="it-IT" sz="800" b="1" dirty="0">
                  <a:solidFill>
                    <a:schemeClr val="bg1"/>
                  </a:solidFill>
                </a:rPr>
                <a:t>142-18-48</a:t>
              </a:r>
            </a:p>
          </p:txBody>
        </p:sp>
        <p:sp>
          <p:nvSpPr>
            <p:cNvPr id="59" name="Rettangolo 58"/>
            <p:cNvSpPr/>
            <p:nvPr/>
          </p:nvSpPr>
          <p:spPr>
            <a:xfrm>
              <a:off x="7667847" y="-584616"/>
              <a:ext cx="1139128" cy="408971"/>
            </a:xfrm>
            <a:prstGeom prst="rect">
              <a:avLst/>
            </a:prstGeom>
            <a:solidFill>
              <a:srgbClr val="E957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00" b="1" dirty="0">
                  <a:solidFill>
                    <a:schemeClr val="bg1"/>
                  </a:solidFill>
                </a:rPr>
                <a:t>ROSSO 4.0</a:t>
              </a:r>
            </a:p>
            <a:p>
              <a:pPr algn="ctr"/>
              <a:r>
                <a:rPr lang="it-IT" sz="800" b="1" dirty="0">
                  <a:solidFill>
                    <a:schemeClr val="bg1"/>
                  </a:solidFill>
                </a:rPr>
                <a:t>233-87-61</a:t>
              </a:r>
            </a:p>
          </p:txBody>
        </p:sp>
        <p:sp>
          <p:nvSpPr>
            <p:cNvPr id="60" name="Rettangolo 59"/>
            <p:cNvSpPr/>
            <p:nvPr/>
          </p:nvSpPr>
          <p:spPr>
            <a:xfrm>
              <a:off x="10417206" y="-585693"/>
              <a:ext cx="1139129" cy="40897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00" b="1" dirty="0">
                  <a:solidFill>
                    <a:schemeClr val="bg1"/>
                  </a:solidFill>
                </a:rPr>
                <a:t>AZZURRO</a:t>
              </a:r>
            </a:p>
            <a:p>
              <a:pPr algn="ctr"/>
              <a:r>
                <a:rPr lang="it-IT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0-176-240</a:t>
              </a:r>
            </a:p>
          </p:txBody>
        </p:sp>
        <p:sp>
          <p:nvSpPr>
            <p:cNvPr id="61" name="CasellaDiTesto 60"/>
            <p:cNvSpPr txBox="1"/>
            <p:nvPr/>
          </p:nvSpPr>
          <p:spPr>
            <a:xfrm>
              <a:off x="794446" y="-1207533"/>
              <a:ext cx="2749360" cy="417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chemeClr val="accent3"/>
                  </a:solidFill>
                </a:rPr>
                <a:t>COLORI PRINCIPALI</a:t>
              </a:r>
            </a:p>
          </p:txBody>
        </p:sp>
        <p:sp>
          <p:nvSpPr>
            <p:cNvPr id="62" name="CasellaDiTesto 61"/>
            <p:cNvSpPr txBox="1"/>
            <p:nvPr/>
          </p:nvSpPr>
          <p:spPr>
            <a:xfrm>
              <a:off x="6275080" y="-955023"/>
              <a:ext cx="2767446" cy="417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chemeClr val="accent3"/>
                  </a:solidFill>
                </a:rPr>
                <a:t>COLORI SECONDARI</a:t>
              </a:r>
            </a:p>
          </p:txBody>
        </p:sp>
      </p:grp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323843" y="6426459"/>
            <a:ext cx="8544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371475" y="6426459"/>
            <a:ext cx="873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3DFBA47-4703-4D6F-8133-CD29F8B4769D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5" name="Immagine 7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80606" y="6508855"/>
            <a:ext cx="922838" cy="25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2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0" hangingPunct="1">
        <a:lnSpc>
          <a:spcPct val="90000"/>
        </a:lnSpc>
        <a:spcBef>
          <a:spcPts val="1000"/>
        </a:spcBef>
        <a:buClr>
          <a:srgbClr val="707173"/>
        </a:buClr>
        <a:buSzPct val="120000"/>
        <a:buFont typeface="Arial" panose="020B0604020202020204" pitchFamily="34" charset="0"/>
        <a:buChar char="•"/>
        <a:defRPr lang="it-IT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100000"/>
        <a:buFont typeface="Courier New" panose="02070309020205020404" pitchFamily="49" charset="0"/>
        <a:buChar char="o"/>
        <a:defRPr lang="it-IT" sz="19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lang="it-IT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80000"/>
        <a:buFont typeface="Courier New" panose="02070309020205020404" pitchFamily="49" charset="0"/>
        <a:buChar char="o"/>
        <a:defRPr lang="it-IT" sz="15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0" hangingPunct="1">
        <a:lnSpc>
          <a:spcPct val="90000"/>
        </a:lnSpc>
        <a:spcBef>
          <a:spcPts val="500"/>
        </a:spcBef>
        <a:buClr>
          <a:srgbClr val="707173"/>
        </a:buClr>
        <a:buSzPct val="60000"/>
        <a:buFont typeface="Arial" panose="020B0604020202020204" pitchFamily="34" charset="0"/>
        <a:buChar char="•"/>
        <a:defRPr lang="it-IT" sz="15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44">
          <p15:clr>
            <a:srgbClr val="9FCC3B"/>
          </p15:clr>
        </p15:guide>
        <p15:guide id="2" pos="3840">
          <p15:clr>
            <a:srgbClr val="F26B43"/>
          </p15:clr>
        </p15:guide>
        <p15:guide id="3" orient="horz" pos="3851">
          <p15:clr>
            <a:srgbClr val="9FCC3B"/>
          </p15:clr>
        </p15:guide>
        <p15:guide id="4" orient="horz" pos="640">
          <p15:clr>
            <a:srgbClr val="FBAE40"/>
          </p15:clr>
        </p15:guide>
        <p15:guide id="5" pos="234">
          <p15:clr>
            <a:srgbClr val="9FCC3B"/>
          </p15:clr>
        </p15:guide>
        <p15:guide id="6" pos="7446">
          <p15:clr>
            <a:srgbClr val="9FCC3B"/>
          </p15:clr>
        </p15:guide>
        <p15:guide id="7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F80AAF-90E5-4743-B68F-43085A33F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677" y="243784"/>
            <a:ext cx="11420646" cy="1871365"/>
          </a:xfrm>
        </p:spPr>
        <p:txBody>
          <a:bodyPr/>
          <a:lstStyle/>
          <a:p>
            <a:br>
              <a:rPr lang="it-IT" dirty="0"/>
            </a:br>
            <a:br>
              <a:rPr lang="it-IT" sz="2800" dirty="0"/>
            </a:br>
            <a:r>
              <a:rPr lang="it-IT" sz="2800" dirty="0"/>
              <a:t>PROTEZIONE TRASMISSIONE E GESTIONE DEI PATRIMONI FAMILIARI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FE38A31-60CC-4425-9B2D-F81DE115F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77" y="2455475"/>
            <a:ext cx="9559551" cy="646331"/>
          </a:xfrm>
        </p:spPr>
        <p:txBody>
          <a:bodyPr/>
          <a:lstStyle/>
          <a:p>
            <a:r>
              <a:rPr lang="en-US" b="0" dirty="0"/>
              <a:t>FAMILY PROTECTION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815CE7-53E7-4391-AB1F-C09EB6F3D9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678" y="6338224"/>
            <a:ext cx="6614487" cy="394416"/>
          </a:xfrm>
        </p:spPr>
        <p:txBody>
          <a:bodyPr/>
          <a:lstStyle/>
          <a:p>
            <a:r>
              <a:rPr lang="it-IT" dirty="0"/>
              <a:t>Torino, 18 giugno 2019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6B5DE8-DF37-4DDE-84CB-D3672AF89178}"/>
              </a:ext>
            </a:extLst>
          </p:cNvPr>
          <p:cNvSpPr txBox="1"/>
          <p:nvPr/>
        </p:nvSpPr>
        <p:spPr>
          <a:xfrm>
            <a:off x="488678" y="3633860"/>
            <a:ext cx="828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FCC"/>
                </a:solidFill>
                <a:latin typeface="+mj-lt"/>
              </a:rPr>
              <a:t>Sales Manager Italia Filippo Di Leone Santullo</a:t>
            </a:r>
            <a:endParaRPr lang="it-IT" sz="2400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04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22D846F-C24E-4CCD-84E7-04E6C66A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8" y="35496"/>
            <a:ext cx="11425570" cy="358951"/>
          </a:xfrm>
        </p:spPr>
        <p:txBody>
          <a:bodyPr/>
          <a:lstStyle/>
          <a:p>
            <a:r>
              <a:rPr lang="it-IT" dirty="0"/>
              <a:t>PROTEZIONE TRASMISSIONE E GESTIONE DEI PATRIMONI FAMILIARI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EBF39859-A182-41E9-AD3D-19C37ECF56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contesto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7366DE6-7CB8-4094-91D3-81BAD13031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7233" y="6113463"/>
            <a:ext cx="6943727" cy="277812"/>
          </a:xfrm>
        </p:spPr>
        <p:txBody>
          <a:bodyPr/>
          <a:lstStyle/>
          <a:p>
            <a:r>
              <a:rPr lang="it-IT" dirty="0">
                <a:cs typeface="Arial"/>
              </a:rPr>
              <a:t>Credit </a:t>
            </a:r>
            <a:r>
              <a:rPr lang="it-IT" dirty="0" err="1">
                <a:cs typeface="Arial"/>
              </a:rPr>
              <a:t>Suisse</a:t>
            </a:r>
            <a:r>
              <a:rPr lang="it-IT" dirty="0">
                <a:cs typeface="Arial"/>
              </a:rPr>
              <a:t> </a:t>
            </a:r>
            <a:r>
              <a:rPr lang="it-IT" dirty="0" err="1">
                <a:cs typeface="Arial"/>
              </a:rPr>
              <a:t>Research</a:t>
            </a:r>
            <a:r>
              <a:rPr lang="it-IT" dirty="0">
                <a:cs typeface="Arial"/>
              </a:rPr>
              <a:t> </a:t>
            </a:r>
            <a:r>
              <a:rPr lang="it-IT" dirty="0" err="1">
                <a:cs typeface="Arial"/>
              </a:rPr>
              <a:t>Institute</a:t>
            </a:r>
            <a:r>
              <a:rPr lang="it-IT" dirty="0">
                <a:cs typeface="Arial"/>
              </a:rPr>
              <a:t> (CS 1000/2018) – campione di 1000 aziende quotate a controllo familiare 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EC79EC-7E2B-4FC7-BDED-5270944B65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47076D4-FE60-4808-BD53-8C7CE567B59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4D7F6A-0A7D-4E88-B545-D3C9B07F66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8" y="1067521"/>
            <a:ext cx="11631632" cy="2345379"/>
          </a:xfrm>
        </p:spPr>
        <p:txBody>
          <a:bodyPr>
            <a:normAutofit/>
          </a:bodyPr>
          <a:lstStyle/>
          <a:p>
            <a:r>
              <a:rPr lang="it-IT" dirty="0"/>
              <a:t>Le imprese familiari in generale hanno migliori performance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35" y="1661377"/>
            <a:ext cx="6097638" cy="421568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746" y="1661377"/>
            <a:ext cx="5835587" cy="40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22D846F-C24E-4CCD-84E7-04E6C66A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8" y="35496"/>
            <a:ext cx="11425570" cy="358951"/>
          </a:xfrm>
        </p:spPr>
        <p:txBody>
          <a:bodyPr/>
          <a:lstStyle/>
          <a:p>
            <a:r>
              <a:rPr lang="it-IT" dirty="0"/>
              <a:t>PROTEZIONE TRASMISSIONE E GESTIONE DEI PATRIMONI FAMILIARI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EBF39859-A182-41E9-AD3D-19C37ECF56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contesto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7366DE6-7CB8-4094-91D3-81BAD13031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7233" y="5872765"/>
            <a:ext cx="8062353" cy="415478"/>
          </a:xfrm>
        </p:spPr>
        <p:txBody>
          <a:bodyPr/>
          <a:lstStyle/>
          <a:p>
            <a:r>
              <a:rPr lang="it-IT" dirty="0">
                <a:cs typeface="Arial"/>
              </a:rPr>
              <a:t>Credit </a:t>
            </a:r>
            <a:r>
              <a:rPr lang="it-IT" dirty="0" err="1">
                <a:cs typeface="Arial"/>
              </a:rPr>
              <a:t>Suisse</a:t>
            </a:r>
            <a:r>
              <a:rPr lang="it-IT" dirty="0">
                <a:cs typeface="Arial"/>
              </a:rPr>
              <a:t> </a:t>
            </a:r>
            <a:r>
              <a:rPr lang="it-IT" dirty="0" err="1">
                <a:cs typeface="Arial"/>
              </a:rPr>
              <a:t>Research</a:t>
            </a:r>
            <a:r>
              <a:rPr lang="it-IT" dirty="0">
                <a:cs typeface="Arial"/>
              </a:rPr>
              <a:t> </a:t>
            </a:r>
            <a:r>
              <a:rPr lang="it-IT" dirty="0" err="1">
                <a:cs typeface="Arial"/>
              </a:rPr>
              <a:t>Institute</a:t>
            </a:r>
            <a:r>
              <a:rPr lang="it-IT" dirty="0">
                <a:cs typeface="Arial"/>
              </a:rPr>
              <a:t> (CS 1000/2018) – campione di 1000 aziende quotate a controllo familiare</a:t>
            </a:r>
          </a:p>
          <a:p>
            <a:r>
              <a:rPr lang="it-IT" dirty="0">
                <a:cs typeface="Arial"/>
              </a:rPr>
              <a:t>*[Imprese con fatturato &gt; 1/mln di euro – AIDA (dato al 04.2019)] **[quota imprese familiari in Italia 82% –  dati </a:t>
            </a:r>
            <a:r>
              <a:rPr lang="it-IT" dirty="0" err="1">
                <a:cs typeface="Arial"/>
              </a:rPr>
              <a:t>Bankitalia</a:t>
            </a:r>
            <a:r>
              <a:rPr lang="it-IT" dirty="0">
                <a:cs typeface="Arial"/>
              </a:rPr>
              <a:t>]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EC79EC-7E2B-4FC7-BDED-5270944B65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47076D4-FE60-4808-BD53-8C7CE567B59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4D7F6A-0A7D-4E88-B545-D3C9B07F66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2276" y="978796"/>
            <a:ext cx="5112913" cy="4567325"/>
          </a:xfrm>
        </p:spPr>
        <p:txBody>
          <a:bodyPr>
            <a:normAutofit/>
          </a:bodyPr>
          <a:lstStyle/>
          <a:p>
            <a:r>
              <a:rPr lang="it-IT" dirty="0">
                <a:latin typeface="+mj-lt"/>
              </a:rPr>
              <a:t>Un confronto tra le diverse generazioni in termini di ritorno medio annuale.</a:t>
            </a:r>
          </a:p>
          <a:p>
            <a:r>
              <a:rPr lang="it-IT" dirty="0">
                <a:latin typeface="+mj-lt"/>
                <a:cs typeface="Arial" panose="020B0604020202020204" pitchFamily="34" charset="0"/>
              </a:rPr>
              <a:t>Anche l’Osservatorio AUB Bocconi sulle imprese familiari italiane conferma una performance peggiore della 3^ generazione</a:t>
            </a:r>
          </a:p>
          <a:p>
            <a:r>
              <a:rPr lang="it-IT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Dal 2007 al 2016 circa il 2% delle imprese familiari ogni anno è stato oggetto di un passaggio generazionale.</a:t>
            </a:r>
          </a:p>
          <a:p>
            <a:r>
              <a:rPr lang="it-IT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Si può ipotizzare che in Italia nelle imprese familiari con oltre 1 mln € di fatturato si realizzino almeno 3.600 passaggi generazionali all’anno (221.000* x 82%** x 2%)</a:t>
            </a:r>
            <a:endParaRPr lang="it-IT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189" y="1080517"/>
            <a:ext cx="5680713" cy="4652739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6483224" y="1749784"/>
            <a:ext cx="1405548" cy="364004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Più 16"/>
          <p:cNvSpPr/>
          <p:nvPr/>
        </p:nvSpPr>
        <p:spPr>
          <a:xfrm>
            <a:off x="6817127" y="1962496"/>
            <a:ext cx="648072" cy="576064"/>
          </a:xfrm>
          <a:prstGeom prst="mathPlu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7921211" y="2962141"/>
            <a:ext cx="716711" cy="2390795"/>
          </a:xfrm>
          <a:prstGeom prst="ellipse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Meno 15"/>
          <p:cNvSpPr/>
          <p:nvPr/>
        </p:nvSpPr>
        <p:spPr>
          <a:xfrm>
            <a:off x="8099546" y="3201542"/>
            <a:ext cx="360040" cy="410687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4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1477" y="35496"/>
            <a:ext cx="10884657" cy="358951"/>
          </a:xfrm>
        </p:spPr>
        <p:txBody>
          <a:bodyPr/>
          <a:lstStyle/>
          <a:p>
            <a:r>
              <a:rPr lang="it-IT" dirty="0"/>
              <a:t>PROTEZIONE TRASMISSIONE E GESTIONE DEI PATRIMONI FAMILIARI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2A718E-FF2A-479B-99E6-1BE6D105C7F2}" type="slidenum">
              <a:rPr lang="it-IT" smtClean="0">
                <a:solidFill>
                  <a:srgbClr val="FFFFFF"/>
                </a:solidFill>
              </a:rPr>
              <a:pPr/>
              <a:t>12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Segnaposto testo 5"/>
          <p:cNvSpPr>
            <a:spLocks noGrp="1"/>
          </p:cNvSpPr>
          <p:nvPr>
            <p:ph type="body" sz="quarter" idx="15"/>
          </p:nvPr>
        </p:nvSpPr>
        <p:spPr>
          <a:xfrm>
            <a:off x="371476" y="360575"/>
            <a:ext cx="9382124" cy="385763"/>
          </a:xfrm>
        </p:spPr>
        <p:txBody>
          <a:bodyPr/>
          <a:lstStyle/>
          <a:p>
            <a:r>
              <a:rPr lang="it-IT" dirty="0"/>
              <a:t>APPROCCIO AL WEALTH MANAGEMENT</a:t>
            </a:r>
          </a:p>
        </p:txBody>
      </p:sp>
      <p:sp>
        <p:nvSpPr>
          <p:cNvPr id="11" name="Rettangolo arrotondato 26">
            <a:extLst>
              <a:ext uri="{FF2B5EF4-FFF2-40B4-BE49-F238E27FC236}">
                <a16:creationId xmlns:a16="http://schemas.microsoft.com/office/drawing/2014/main" id="{CF1E13F6-B49A-4447-8675-5D376C96BAB2}"/>
              </a:ext>
            </a:extLst>
          </p:cNvPr>
          <p:cNvSpPr/>
          <p:nvPr/>
        </p:nvSpPr>
        <p:spPr>
          <a:xfrm>
            <a:off x="5044205" y="1008560"/>
            <a:ext cx="7058025" cy="5039999"/>
          </a:xfrm>
          <a:prstGeom prst="roundRect">
            <a:avLst>
              <a:gd name="adj" fmla="val 50000"/>
            </a:avLst>
          </a:prstGeom>
          <a:noFill/>
          <a:ln w="12700" cap="sq">
            <a:noFill/>
            <a:miter lim="800000"/>
          </a:ln>
          <a:effectLst>
            <a:outerShdw blurRad="190500" sx="93000" sy="93000" kx="195000" ky="145000" algn="tl" rotWithShape="0">
              <a:srgbClr val="000000">
                <a:alpha val="1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>
            <a:contourClr>
              <a:srgbClr val="969696"/>
            </a:contourClr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9843" tIns="0" rIns="0" bIns="0" numCol="1" spcCol="1693" anchor="ctr" anchorCtr="0">
            <a:noAutofit/>
          </a:bodyPr>
          <a:lstStyle/>
          <a:p>
            <a:pPr algn="ctr" defTabSz="914042"/>
            <a:r>
              <a:rPr lang="it-IT" sz="2400" b="1" dirty="0"/>
              <a:t>Protezione</a:t>
            </a:r>
            <a:r>
              <a:rPr lang="it-IT" sz="2400" dirty="0"/>
              <a:t> e </a:t>
            </a:r>
            <a:r>
              <a:rPr lang="it-IT" sz="2400" b="1" dirty="0"/>
              <a:t>Valorizzazione </a:t>
            </a:r>
          </a:p>
          <a:p>
            <a:pPr algn="ctr" defTabSz="914042"/>
            <a:r>
              <a:rPr lang="it-IT" sz="2400" b="1" dirty="0"/>
              <a:t>del Patrimonio Familiare</a:t>
            </a:r>
          </a:p>
          <a:p>
            <a:pPr algn="ctr" defTabSz="914042"/>
            <a:endParaRPr lang="it-IT" cap="small" dirty="0"/>
          </a:p>
          <a:p>
            <a:pPr algn="ctr" defTabSz="914042"/>
            <a:r>
              <a:rPr lang="it-IT" sz="2000" dirty="0"/>
              <a:t>Finanziario, Immobiliare, Aziendale, Culturale </a:t>
            </a:r>
          </a:p>
          <a:p>
            <a:pPr marL="285750" indent="-285750" defTabSz="914042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 defTabSz="914042">
              <a:buFont typeface="Wingdings" panose="05000000000000000000" pitchFamily="2" charset="2"/>
              <a:buChar char="Ø"/>
            </a:pPr>
            <a:r>
              <a:rPr lang="it-IT" dirty="0"/>
              <a:t>Anticipando i bisogni dei clienti</a:t>
            </a:r>
          </a:p>
          <a:p>
            <a:pPr marL="285750" indent="-285750" defTabSz="914042">
              <a:buFont typeface="Wingdings" panose="05000000000000000000" pitchFamily="2" charset="2"/>
              <a:buChar char="Ø"/>
            </a:pPr>
            <a:r>
              <a:rPr lang="it-IT" dirty="0"/>
              <a:t>Aggiornando periodicamente il ventaglio di offerte per i consulenti</a:t>
            </a:r>
          </a:p>
          <a:p>
            <a:pPr marL="285750" indent="-285750" defTabSz="914042">
              <a:buFont typeface="Wingdings" panose="05000000000000000000" pitchFamily="2" charset="2"/>
              <a:buChar char="Ø"/>
            </a:pPr>
            <a:r>
              <a:rPr lang="it-IT" dirty="0"/>
              <a:t>Investendo sulla formazione e sulla diffusione della cultura di protezione e pianificazione a beneficio di tutta le rete di consulenti </a:t>
            </a:r>
          </a:p>
          <a:p>
            <a:pPr marL="285750" indent="-285750" defTabSz="914042">
              <a:buFont typeface="Wingdings" panose="05000000000000000000" pitchFamily="2" charset="2"/>
              <a:buChar char="Ø"/>
            </a:pPr>
            <a:r>
              <a:rPr lang="it-IT" dirty="0"/>
              <a:t>Supportando i consulenti con una squadra di professionisti dedicati, con copertura delle tematiche fiscali, successorie, operazioni straordinarie di impresa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9" y="1080000"/>
            <a:ext cx="4423539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ttore 1 14"/>
          <p:cNvCxnSpPr/>
          <p:nvPr/>
        </p:nvCxnSpPr>
        <p:spPr>
          <a:xfrm>
            <a:off x="5010188" y="1123596"/>
            <a:ext cx="0" cy="4939194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57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22D846F-C24E-4CCD-84E7-04E6C66A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8" y="35496"/>
            <a:ext cx="11425570" cy="358951"/>
          </a:xfrm>
        </p:spPr>
        <p:txBody>
          <a:bodyPr/>
          <a:lstStyle/>
          <a:p>
            <a:r>
              <a:rPr lang="it-IT" dirty="0"/>
              <a:t>PROTEZIONE TRASMISSIONE E GESTIONE DEI PATRIMONI FAMILIARI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4D7F6A-0A7D-4E88-B545-D3C9B07F66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6025" y="1500188"/>
            <a:ext cx="6900863" cy="4521201"/>
          </a:xfrm>
        </p:spPr>
        <p:txBody>
          <a:bodyPr>
            <a:normAutofit/>
          </a:bodyPr>
          <a:lstStyle/>
          <a:p>
            <a:r>
              <a:rPr lang="it-IT" dirty="0"/>
              <a:t>I cambiamenti in atto nella società condizioneranno indubitabilmente il cliente del futuro. </a:t>
            </a:r>
          </a:p>
          <a:p>
            <a:endParaRPr lang="it-IT" dirty="0"/>
          </a:p>
          <a:p>
            <a:r>
              <a:rPr lang="it-IT" dirty="0"/>
              <a:t>Vorrei citare alcuni aspetti che certamente produrranno nuove classi di clientela.</a:t>
            </a:r>
          </a:p>
          <a:p>
            <a:pPr marL="914345" lvl="1" indent="-457200">
              <a:buFont typeface="+mj-lt"/>
              <a:buAutoNum type="arabicPeriod"/>
            </a:pPr>
            <a:r>
              <a:rPr lang="it-IT" sz="2000" dirty="0"/>
              <a:t>Concentrazione patrimonio vs. esigenze di unità</a:t>
            </a:r>
          </a:p>
          <a:p>
            <a:pPr marL="914345" lvl="1" indent="-457200">
              <a:buFont typeface="+mj-lt"/>
              <a:buAutoNum type="arabicPeriod"/>
            </a:pPr>
            <a:r>
              <a:rPr lang="it-IT" sz="2000" dirty="0"/>
              <a:t>Un nuovo rapporto con il concetto di proprietà</a:t>
            </a:r>
          </a:p>
          <a:p>
            <a:pPr marL="914345" lvl="1" indent="-457200">
              <a:buFont typeface="+mj-lt"/>
              <a:buAutoNum type="arabicPeriod"/>
            </a:pPr>
            <a:r>
              <a:rPr lang="it-IT" sz="2000" dirty="0"/>
              <a:t>Trasformazioni sociali</a:t>
            </a:r>
          </a:p>
          <a:p>
            <a:pPr marL="914345" lvl="1" indent="-457200">
              <a:buFont typeface="+mj-lt"/>
              <a:buAutoNum type="arabicPeriod"/>
            </a:pPr>
            <a:r>
              <a:rPr lang="it-IT" sz="2000" dirty="0"/>
              <a:t>ESG e agenda 2030</a:t>
            </a:r>
          </a:p>
          <a:p>
            <a:pPr marL="914345" lvl="1" indent="-457200">
              <a:buFont typeface="+mj-lt"/>
              <a:buAutoNum type="arabicPeriod"/>
            </a:pPr>
            <a:r>
              <a:rPr lang="it-IT" sz="2000" dirty="0" err="1"/>
              <a:t>Diversity</a:t>
            </a:r>
            <a:endParaRPr lang="it-IT" sz="2000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EBF39859-A182-41E9-AD3D-19C37ECF56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475" y="394447"/>
            <a:ext cx="9382127" cy="385763"/>
          </a:xfrm>
        </p:spPr>
        <p:txBody>
          <a:bodyPr/>
          <a:lstStyle/>
          <a:p>
            <a:r>
              <a:rPr lang="it-IT" dirty="0"/>
              <a:t>TREND DEL FUTURO 1/5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7366DE6-7CB8-4094-91D3-81BAD13031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EC79EC-7E2B-4FC7-BDED-5270944B65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47076D4-FE60-4808-BD53-8C7CE567B59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05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3" y="771512"/>
            <a:ext cx="11381607" cy="424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622D846F-C24E-4CCD-84E7-04E6C66A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8" y="35496"/>
            <a:ext cx="11425570" cy="358951"/>
          </a:xfrm>
        </p:spPr>
        <p:txBody>
          <a:bodyPr/>
          <a:lstStyle/>
          <a:p>
            <a:r>
              <a:rPr lang="it-IT" dirty="0"/>
              <a:t>PROTEZIONE TRASMISSIONE E GESTIONE DEI PATRIMONI FAMILIARI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4D7F6A-0A7D-4E88-B545-D3C9B07F66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488" y="5016791"/>
            <a:ext cx="10915649" cy="1004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Cambiano le dinamiche di crescita dei patrimoni nel mondo. Giappone ed Europa occidentale fanalini di coda; crescita Asia-Pacifico tripla del vecchio continente, seguita da America Latina, Middle East, Africa ed Est Europa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EBF39859-A182-41E9-AD3D-19C37ECF56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TREND DEL FUTURO 2/5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7366DE6-7CB8-4094-91D3-81BAD13031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Fonte</a:t>
            </a:r>
            <a:r>
              <a:rPr lang="en-US" dirty="0"/>
              <a:t>: Global Wealth Managers 2019, Oliver Wyman/Deutsche Bank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EC79EC-7E2B-4FC7-BDED-5270944B65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47076D4-FE60-4808-BD53-8C7CE567B59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97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22D846F-C24E-4CCD-84E7-04E6C66A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8" y="35496"/>
            <a:ext cx="11425570" cy="358951"/>
          </a:xfrm>
        </p:spPr>
        <p:txBody>
          <a:bodyPr/>
          <a:lstStyle/>
          <a:p>
            <a:r>
              <a:rPr lang="it-IT" dirty="0"/>
              <a:t>PROTEZIONE TRASMISSIONE E GESTIONE DEI PATRIMONI FAMILIARI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4D7F6A-0A7D-4E88-B545-D3C9B07F66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023938"/>
            <a:ext cx="10915649" cy="971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Un recente studio condotto da Credit </a:t>
            </a:r>
            <a:r>
              <a:rPr lang="it-IT" dirty="0" err="1"/>
              <a:t>Suisse</a:t>
            </a:r>
            <a:r>
              <a:rPr lang="it-IT" dirty="0"/>
              <a:t> e Young Investor Organization, sulla </a:t>
            </a:r>
            <a:r>
              <a:rPr lang="it-IT" dirty="0" err="1"/>
              <a:t>next</a:t>
            </a:r>
            <a:r>
              <a:rPr lang="it-IT" dirty="0"/>
              <a:t> generation delle dinastie più influenti, evidenzia come nel passaggio di società o di capitali, </a:t>
            </a:r>
            <a:r>
              <a:rPr lang="it-IT" b="1" dirty="0"/>
              <a:t>il 70% delle famiglie perde il controllo dei propri beni e compromette l’armonia di famiglia</a:t>
            </a:r>
            <a:r>
              <a:rPr lang="it-IT" dirty="0"/>
              <a:t>.</a:t>
            </a:r>
            <a:endParaRPr lang="it-IT" sz="2000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EBF39859-A182-41E9-AD3D-19C37ECF56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TREND DEL FUTURO 3/5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7366DE6-7CB8-4094-91D3-81BAD13031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Fonte</a:t>
            </a:r>
            <a:r>
              <a:rPr lang="en-US" dirty="0"/>
              <a:t>: </a:t>
            </a:r>
            <a:r>
              <a:rPr lang="en-US" dirty="0" err="1"/>
              <a:t>rapporto</a:t>
            </a:r>
            <a:r>
              <a:rPr lang="en-US" dirty="0"/>
              <a:t> Young Investor Organization &amp; Credit Suisse 2019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EC79EC-7E2B-4FC7-BDED-5270944B65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47076D4-FE60-4808-BD53-8C7CE567B59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038350"/>
            <a:ext cx="75628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19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22D846F-C24E-4CCD-84E7-04E6C66A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8" y="35496"/>
            <a:ext cx="11425570" cy="358951"/>
          </a:xfrm>
        </p:spPr>
        <p:txBody>
          <a:bodyPr/>
          <a:lstStyle/>
          <a:p>
            <a:r>
              <a:rPr lang="it-IT" dirty="0"/>
              <a:t>PROTEZIONE TRASMISSIONE E GESTIONE DEI PATRIMONI FAMILIARI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4D7F6A-0A7D-4E88-B545-D3C9B07F66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023937"/>
            <a:ext cx="11187112" cy="471963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t-IT" dirty="0"/>
              <a:t>4 Temi rilevanti per le nuove generazioni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1) Impact </a:t>
            </a:r>
            <a:r>
              <a:rPr lang="it-IT" b="1" dirty="0" err="1"/>
              <a:t>investing</a:t>
            </a:r>
            <a:r>
              <a:rPr lang="it-IT" b="1" dirty="0"/>
              <a:t> </a:t>
            </a:r>
            <a:r>
              <a:rPr lang="it-IT" dirty="0">
                <a:sym typeface="Wingdings" panose="05000000000000000000" pitchFamily="2" charset="2"/>
              </a:rPr>
              <a:t> Un mondo che dia priorità a fare bene cose giuste, assicurando che la crescita generi sia ricchezza che equità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2) Tecnologia </a:t>
            </a:r>
            <a:r>
              <a:rPr lang="it-IT" dirty="0">
                <a:sym typeface="Wingdings" panose="05000000000000000000" pitchFamily="2" charset="2"/>
              </a:rPr>
              <a:t> Un mondo in cui la tecnologia risolva problemi piuttosto che creare profitti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3) Cambiamento climatico </a:t>
            </a:r>
            <a:r>
              <a:rPr lang="it-IT" dirty="0">
                <a:sym typeface="Wingdings" panose="05000000000000000000" pitchFamily="2" charset="2"/>
              </a:rPr>
              <a:t> Un mondo più sostenibile dove le persone possano goderne la sua bellezza 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4) Equità </a:t>
            </a:r>
            <a:r>
              <a:rPr lang="it-IT" dirty="0">
                <a:sym typeface="Wingdings" panose="05000000000000000000" pitchFamily="2" charset="2"/>
              </a:rPr>
              <a:t> Un mondo che veda la ricchezza come uno strumento per migliorare la vita delle persone</a:t>
            </a:r>
            <a:endParaRPr lang="it-IT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EBF39859-A182-41E9-AD3D-19C37ECF56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TREND DEL FUTURO 4/5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7366DE6-7CB8-4094-91D3-81BAD13031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Fonte</a:t>
            </a:r>
            <a:r>
              <a:rPr lang="en-US" dirty="0"/>
              <a:t>: </a:t>
            </a:r>
            <a:r>
              <a:rPr lang="en-US" dirty="0" err="1"/>
              <a:t>rapporto</a:t>
            </a:r>
            <a:r>
              <a:rPr lang="en-US" dirty="0"/>
              <a:t> Young Investor Organization &amp; Credit Suisse 2019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EC79EC-7E2B-4FC7-BDED-5270944B65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47076D4-FE60-4808-BD53-8C7CE567B59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364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22D846F-C24E-4CCD-84E7-04E6C66A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8" y="35496"/>
            <a:ext cx="11425570" cy="358951"/>
          </a:xfrm>
        </p:spPr>
        <p:txBody>
          <a:bodyPr/>
          <a:lstStyle/>
          <a:p>
            <a:r>
              <a:rPr lang="it-IT" dirty="0"/>
              <a:t>PROTEZIONE TRASMISSIONE E GESTIONE DEI PATRIMONI FAMILIARI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4D7F6A-0A7D-4E88-B545-D3C9B07F66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1" y="1152524"/>
            <a:ext cx="11501437" cy="471963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t-IT" b="1" dirty="0"/>
              <a:t>Il rischio del NON DETTO</a:t>
            </a:r>
          </a:p>
          <a:p>
            <a:pPr marL="0" indent="0">
              <a:buNone/>
            </a:pPr>
            <a:r>
              <a:rPr lang="it-IT" dirty="0"/>
              <a:t>All'interno delle famiglie imprenditoriali il "non detto" è molto diffuso. </a:t>
            </a:r>
          </a:p>
          <a:p>
            <a:pPr marL="0" indent="0">
              <a:buNone/>
            </a:pPr>
            <a:r>
              <a:rPr lang="it-IT" dirty="0"/>
              <a:t>Nel rapporto YIO/Credit </a:t>
            </a:r>
            <a:r>
              <a:rPr lang="it-IT" dirty="0" err="1"/>
              <a:t>Suisse</a:t>
            </a:r>
            <a:r>
              <a:rPr lang="it-IT" dirty="0"/>
              <a:t> emerge la frustrazione della </a:t>
            </a:r>
            <a:r>
              <a:rPr lang="it-IT" dirty="0" err="1"/>
              <a:t>Next</a:t>
            </a:r>
            <a:r>
              <a:rPr lang="it-IT" dirty="0"/>
              <a:t> Gen per la mancanza di un dialogo costruttivo con i propri genitori o figure anziane all'interno della famiglia.</a:t>
            </a:r>
          </a:p>
          <a:p>
            <a:pPr marL="0" indent="0">
              <a:buNone/>
            </a:pPr>
            <a:br>
              <a:rPr lang="it-IT" dirty="0"/>
            </a:br>
            <a:r>
              <a:rPr lang="it-IT" dirty="0"/>
              <a:t>I rischi delle 5C: cinque argomenti che portano a decisioni difficili o dare origine al conflitto in famiglia</a:t>
            </a:r>
          </a:p>
          <a:p>
            <a:pPr marL="457200" indent="-457200">
              <a:buSzPct val="100000"/>
              <a:buAutoNum type="arabicParenR"/>
            </a:pPr>
            <a:r>
              <a:rPr lang="it-IT" b="1" dirty="0"/>
              <a:t>Controllo</a:t>
            </a:r>
            <a:r>
              <a:rPr lang="it-IT" dirty="0"/>
              <a:t>: come vengono prese le decisioni critiche? </a:t>
            </a:r>
          </a:p>
          <a:p>
            <a:pPr marL="457200" indent="-457200">
              <a:buSzPct val="100000"/>
              <a:buAutoNum type="arabicParenR"/>
            </a:pPr>
            <a:r>
              <a:rPr lang="it-IT" b="1" dirty="0"/>
              <a:t>Carriera</a:t>
            </a:r>
            <a:r>
              <a:rPr lang="it-IT" dirty="0"/>
              <a:t>: chi può lavorare nell'azienda di famiglia? </a:t>
            </a:r>
          </a:p>
          <a:p>
            <a:pPr marL="457200" indent="-457200">
              <a:buSzPct val="100000"/>
              <a:buAutoNum type="arabicParenR"/>
            </a:pPr>
            <a:r>
              <a:rPr lang="it-IT" b="1" dirty="0"/>
              <a:t>Capitale</a:t>
            </a:r>
            <a:r>
              <a:rPr lang="it-IT" dirty="0"/>
              <a:t>: come viene investito il capitale finanziario, distribuito o assegnato? </a:t>
            </a:r>
          </a:p>
          <a:p>
            <a:pPr marL="457200" indent="-457200">
              <a:buSzPct val="100000"/>
              <a:buAutoNum type="arabicParenR"/>
            </a:pPr>
            <a:r>
              <a:rPr lang="it-IT" b="1" dirty="0"/>
              <a:t>Coinvolgimento</a:t>
            </a:r>
            <a:r>
              <a:rPr lang="it-IT" dirty="0"/>
              <a:t>: come incoraggiamo i membri della famiglia contribuire al successo futuro della famiglia e del attività commerciale? </a:t>
            </a:r>
          </a:p>
          <a:p>
            <a:pPr marL="457200" indent="-457200">
              <a:buSzPct val="100000"/>
              <a:buAutoNum type="arabicParenR"/>
            </a:pPr>
            <a:r>
              <a:rPr lang="it-IT" b="1" dirty="0"/>
              <a:t>Connessione</a:t>
            </a:r>
            <a:r>
              <a:rPr lang="it-IT" dirty="0"/>
              <a:t>: come sosteniamo la coesione familiare quando la famiglia cresce?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EBF39859-A182-41E9-AD3D-19C37ECF56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TREND DEL FUTURO 5/5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7366DE6-7CB8-4094-91D3-81BAD13031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Fonte</a:t>
            </a:r>
            <a:r>
              <a:rPr lang="en-US" dirty="0"/>
              <a:t>: </a:t>
            </a:r>
            <a:r>
              <a:rPr lang="en-US" dirty="0" err="1"/>
              <a:t>rapporto</a:t>
            </a:r>
            <a:r>
              <a:rPr lang="en-US" dirty="0"/>
              <a:t> Young Investor Organization &amp; Credit Suisse 2019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EC79EC-7E2B-4FC7-BDED-5270944B65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47076D4-FE60-4808-BD53-8C7CE567B59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04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22D846F-C24E-4CCD-84E7-04E6C66A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8" y="35496"/>
            <a:ext cx="11425570" cy="358951"/>
          </a:xfrm>
        </p:spPr>
        <p:txBody>
          <a:bodyPr/>
          <a:lstStyle/>
          <a:p>
            <a:r>
              <a:rPr lang="it-IT" dirty="0"/>
              <a:t>PROTEZIONE TRASMISSIONE E GESTIONE DEI PATRIMONI FAMILIARI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EBF39859-A182-41E9-AD3D-19C37ECF56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BANCA GENERALI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7366DE6-7CB8-4094-91D3-81BAD13031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7233" y="5872765"/>
            <a:ext cx="8062353" cy="415478"/>
          </a:xfrm>
        </p:spPr>
        <p:txBody>
          <a:bodyPr/>
          <a:lstStyle/>
          <a:p>
            <a:r>
              <a:rPr lang="it-IT" dirty="0">
                <a:cs typeface="Arial"/>
              </a:rPr>
              <a:t> 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EC79EC-7E2B-4FC7-BDED-5270944B65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47076D4-FE60-4808-BD53-8C7CE567B59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23" name="object 40"/>
          <p:cNvSpPr txBox="1"/>
          <p:nvPr/>
        </p:nvSpPr>
        <p:spPr>
          <a:xfrm>
            <a:off x="4687910" y="2114087"/>
            <a:ext cx="721217" cy="44643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10319" algn="ctr"/>
            <a:r>
              <a:rPr sz="1600" b="1" spc="-4" dirty="0">
                <a:solidFill>
                  <a:schemeClr val="bg1"/>
                </a:solidFill>
                <a:latin typeface="Arial"/>
                <a:cs typeface="Arial"/>
              </a:rPr>
              <a:t>10%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bject 41"/>
          <p:cNvSpPr txBox="1"/>
          <p:nvPr/>
        </p:nvSpPr>
        <p:spPr>
          <a:xfrm>
            <a:off x="6809961" y="2532403"/>
            <a:ext cx="638731" cy="33958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10319" algn="ctr"/>
            <a:r>
              <a:rPr sz="1600" b="1" spc="-4" dirty="0">
                <a:solidFill>
                  <a:schemeClr val="bg1"/>
                </a:solidFill>
                <a:latin typeface="Arial"/>
                <a:cs typeface="Arial"/>
              </a:rPr>
              <a:t>35%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4452"/>
            <a:ext cx="12240100" cy="574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16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22D846F-C24E-4CCD-84E7-04E6C66A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8" y="35496"/>
            <a:ext cx="11425570" cy="358951"/>
          </a:xfrm>
        </p:spPr>
        <p:txBody>
          <a:bodyPr/>
          <a:lstStyle/>
          <a:p>
            <a:r>
              <a:rPr lang="it-IT" dirty="0"/>
              <a:t>PROTEZIONE TRASMISSIONE E GESTIONE DEI PATRIMONI FAMILIARI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EBF39859-A182-41E9-AD3D-19C37ECF56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APPROCCIO AL WEALTH MANAGEMENT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7366DE6-7CB8-4094-91D3-81BAD13031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7233" y="5872765"/>
            <a:ext cx="8062353" cy="415478"/>
          </a:xfrm>
        </p:spPr>
        <p:txBody>
          <a:bodyPr/>
          <a:lstStyle/>
          <a:p>
            <a:r>
              <a:rPr lang="it-IT" dirty="0">
                <a:cs typeface="Arial"/>
              </a:rPr>
              <a:t> 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EC79EC-7E2B-4FC7-BDED-5270944B65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47076D4-FE60-4808-BD53-8C7CE567B59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23" name="object 40"/>
          <p:cNvSpPr txBox="1"/>
          <p:nvPr/>
        </p:nvSpPr>
        <p:spPr>
          <a:xfrm>
            <a:off x="4687910" y="2114087"/>
            <a:ext cx="721217" cy="44643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10319" algn="ctr"/>
            <a:r>
              <a:rPr sz="1600" b="1" spc="-4" dirty="0">
                <a:solidFill>
                  <a:schemeClr val="bg1"/>
                </a:solidFill>
                <a:latin typeface="Arial"/>
                <a:cs typeface="Arial"/>
              </a:rPr>
              <a:t>10%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bject 41"/>
          <p:cNvSpPr txBox="1"/>
          <p:nvPr/>
        </p:nvSpPr>
        <p:spPr>
          <a:xfrm>
            <a:off x="6809961" y="2532403"/>
            <a:ext cx="638731" cy="33958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10319" algn="ctr"/>
            <a:r>
              <a:rPr sz="1600" b="1" spc="-4" dirty="0">
                <a:solidFill>
                  <a:schemeClr val="bg1"/>
                </a:solidFill>
                <a:latin typeface="Arial"/>
                <a:cs typeface="Arial"/>
              </a:rPr>
              <a:t>35%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6" y="910345"/>
            <a:ext cx="11146435" cy="519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79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22D846F-C24E-4CCD-84E7-04E6C66A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8" y="35496"/>
            <a:ext cx="11425570" cy="358951"/>
          </a:xfrm>
        </p:spPr>
        <p:txBody>
          <a:bodyPr/>
          <a:lstStyle/>
          <a:p>
            <a:r>
              <a:rPr lang="it-IT" dirty="0"/>
              <a:t>PROTEZIONE TRASMISSIONE E GESTIONE DEI PATRIMONI FAMILIARI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4D7F6A-0A7D-4E88-B545-D3C9B07F66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Una popolazione che invecchia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EBF39859-A182-41E9-AD3D-19C37ECF56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contesto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7366DE6-7CB8-4094-91D3-81BAD13031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dirty="0"/>
              <a:t>Rielaborazione dati ISTAT 2018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EC79EC-7E2B-4FC7-BDED-5270944B65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47076D4-FE60-4808-BD53-8C7CE567B59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724398"/>
              </p:ext>
            </p:extLst>
          </p:nvPr>
        </p:nvGraphicFramePr>
        <p:xfrm>
          <a:off x="654675" y="1774064"/>
          <a:ext cx="5372638" cy="350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611195"/>
              </p:ext>
            </p:extLst>
          </p:nvPr>
        </p:nvGraphicFramePr>
        <p:xfrm>
          <a:off x="5995987" y="1681297"/>
          <a:ext cx="5852575" cy="3264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944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22D846F-C24E-4CCD-84E7-04E6C66A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8" y="35496"/>
            <a:ext cx="11425570" cy="358951"/>
          </a:xfrm>
        </p:spPr>
        <p:txBody>
          <a:bodyPr/>
          <a:lstStyle/>
          <a:p>
            <a:r>
              <a:rPr lang="it-IT" dirty="0"/>
              <a:t>PROTEZIONE TRASMISSIONE E GESTIONE DEI PATRIMONI FAMILIARI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4D7F6A-0A7D-4E88-B545-D3C9B07F66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Cambia la composizione della ricchezza finanziaria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EBF39859-A182-41E9-AD3D-19C37ECF56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contesto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7366DE6-7CB8-4094-91D3-81BAD13031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dirty="0"/>
              <a:t>Rielaborazione dati BANKITALIA 2018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EC79EC-7E2B-4FC7-BDED-5270944B65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47076D4-FE60-4808-BD53-8C7CE567B59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883562"/>
              </p:ext>
            </p:extLst>
          </p:nvPr>
        </p:nvGraphicFramePr>
        <p:xfrm>
          <a:off x="476519" y="1571692"/>
          <a:ext cx="11217498" cy="44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39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22D846F-C24E-4CCD-84E7-04E6C66A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8" y="35496"/>
            <a:ext cx="11425570" cy="358951"/>
          </a:xfrm>
        </p:spPr>
        <p:txBody>
          <a:bodyPr/>
          <a:lstStyle/>
          <a:p>
            <a:r>
              <a:rPr lang="it-IT" dirty="0"/>
              <a:t>PROTEZIONE TRASMISSIONE E GESTIONE DEI PATRIMONI FAMILIARI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4D7F6A-0A7D-4E88-B545-D3C9B07F66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Cambia il peso della componente reale sulla ricchezza finanziaria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EBF39859-A182-41E9-AD3D-19C37ECF56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contesto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7366DE6-7CB8-4094-91D3-81BAD13031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dirty="0"/>
              <a:t>Rielaborazione dati BANKITALIA 2018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EC79EC-7E2B-4FC7-BDED-5270944B65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47076D4-FE60-4808-BD53-8C7CE567B59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734726"/>
              </p:ext>
            </p:extLst>
          </p:nvPr>
        </p:nvGraphicFramePr>
        <p:xfrm>
          <a:off x="1146220" y="1748307"/>
          <a:ext cx="10071277" cy="3866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Connettore 1 2"/>
          <p:cNvCxnSpPr/>
          <p:nvPr/>
        </p:nvCxnSpPr>
        <p:spPr>
          <a:xfrm>
            <a:off x="1665514" y="3799114"/>
            <a:ext cx="9383486" cy="5443"/>
          </a:xfrm>
          <a:prstGeom prst="line">
            <a:avLst/>
          </a:prstGeom>
          <a:ln w="25400" cap="rnd"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67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22D846F-C24E-4CCD-84E7-04E6C66A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8" y="35496"/>
            <a:ext cx="11425570" cy="358951"/>
          </a:xfrm>
        </p:spPr>
        <p:txBody>
          <a:bodyPr/>
          <a:lstStyle/>
          <a:p>
            <a:r>
              <a:rPr lang="it-IT" dirty="0"/>
              <a:t>PROTEZIONE TRASMISSIONE E GESTIONE DEI PATRIMONI FAMILIARI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4D7F6A-0A7D-4E88-B545-D3C9B07F66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Peso ricchezza trasmesso a mezzo eredità rispetto al totale ricchezza privata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EBF39859-A182-41E9-AD3D-19C37ECF56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contesto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7366DE6-7CB8-4094-91D3-81BAD13031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Bertrand </a:t>
            </a:r>
            <a:r>
              <a:rPr lang="en-US" dirty="0" err="1"/>
              <a:t>Garbinti</a:t>
            </a:r>
            <a:r>
              <a:rPr lang="en-US" dirty="0"/>
              <a:t>, “</a:t>
            </a:r>
            <a:r>
              <a:rPr lang="en-US" i="1" dirty="0"/>
              <a:t>The share of inheritance in aggregate wealth</a:t>
            </a:r>
            <a:r>
              <a:rPr lang="en-US" dirty="0"/>
              <a:t>” -  Banca di </a:t>
            </a:r>
            <a:r>
              <a:rPr lang="en-US" dirty="0" err="1"/>
              <a:t>Francia</a:t>
            </a:r>
            <a:r>
              <a:rPr lang="en-US" dirty="0"/>
              <a:t> 2018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EC79EC-7E2B-4FC7-BDED-5270944B65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47076D4-FE60-4808-BD53-8C7CE567B59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10" name="Immagin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11" y="1429555"/>
            <a:ext cx="9053848" cy="4546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3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22D846F-C24E-4CCD-84E7-04E6C66A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8" y="35496"/>
            <a:ext cx="11425570" cy="358951"/>
          </a:xfrm>
        </p:spPr>
        <p:txBody>
          <a:bodyPr/>
          <a:lstStyle/>
          <a:p>
            <a:r>
              <a:rPr lang="it-IT" dirty="0"/>
              <a:t>PROTEZIONE TRASMISSIONE E GESTIONE DEI PATRIMONI FAMILIARI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EBF39859-A182-41E9-AD3D-19C37ECF56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contesto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7366DE6-7CB8-4094-91D3-81BAD13031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7233" y="6113463"/>
            <a:ext cx="6943727" cy="277812"/>
          </a:xfrm>
        </p:spPr>
        <p:txBody>
          <a:bodyPr/>
          <a:lstStyle/>
          <a:p>
            <a:r>
              <a:rPr lang="en-US" dirty="0"/>
              <a:t>LaVoce.info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rielaborazione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Bankitalia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EC79EC-7E2B-4FC7-BDED-5270944B65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47076D4-FE60-4808-BD53-8C7CE567B59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10" y="1197735"/>
            <a:ext cx="8123299" cy="453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4D7F6A-0A7D-4E88-B545-D3C9B07F66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8" y="1196311"/>
            <a:ext cx="3917187" cy="4740850"/>
          </a:xfrm>
        </p:spPr>
        <p:txBody>
          <a:bodyPr>
            <a:normAutofit/>
          </a:bodyPr>
          <a:lstStyle/>
          <a:p>
            <a:r>
              <a:rPr lang="it-IT" dirty="0"/>
              <a:t>Ricchezza netta media personale per gruppi di età. </a:t>
            </a:r>
          </a:p>
          <a:p>
            <a:r>
              <a:rPr lang="it-IT" dirty="0"/>
              <a:t>Dal 1995 al 2016 la quota di ricchezza netta personale detenuta dall’1 per cento più ricco della popolazione adulta è cresciuta dal 18 al 25 per cento circa. </a:t>
            </a:r>
          </a:p>
          <a:p>
            <a:r>
              <a:rPr lang="it-IT" dirty="0"/>
              <a:t>Nello stesso periodo è anche aumentato l’ammontare medio dei lasciti ereditari, da circa 200 a 300mila euro, e quello delle donazioni tra vivi, passato da 100 a 150 mila euro circa.</a:t>
            </a:r>
          </a:p>
        </p:txBody>
      </p:sp>
    </p:spTree>
    <p:extLst>
      <p:ext uri="{BB962C8B-B14F-4D97-AF65-F5344CB8AC3E}">
        <p14:creationId xmlns:p14="http://schemas.microsoft.com/office/powerpoint/2010/main" val="314566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22D846F-C24E-4CCD-84E7-04E6C66A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8" y="35496"/>
            <a:ext cx="11425570" cy="358951"/>
          </a:xfrm>
        </p:spPr>
        <p:txBody>
          <a:bodyPr/>
          <a:lstStyle/>
          <a:p>
            <a:r>
              <a:rPr lang="it-IT" dirty="0"/>
              <a:t>PROTEZIONE TRASMISSIONE E GESTIONE DEI PATRIMONI FAMILIARI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EBF39859-A182-41E9-AD3D-19C37ECF56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contesto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7366DE6-7CB8-4094-91D3-81BAD13031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7233" y="6113463"/>
            <a:ext cx="6943727" cy="277812"/>
          </a:xfrm>
        </p:spPr>
        <p:txBody>
          <a:bodyPr/>
          <a:lstStyle/>
          <a:p>
            <a:r>
              <a:rPr lang="en-US" dirty="0" err="1"/>
              <a:t>Osservatorio</a:t>
            </a:r>
            <a:r>
              <a:rPr lang="en-US" dirty="0"/>
              <a:t> AUB </a:t>
            </a:r>
            <a:r>
              <a:rPr lang="en-US" dirty="0" err="1"/>
              <a:t>Bocconi</a:t>
            </a:r>
            <a:r>
              <a:rPr lang="en-US" dirty="0"/>
              <a:t>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aziende</a:t>
            </a:r>
            <a:r>
              <a:rPr lang="en-US" dirty="0"/>
              <a:t> </a:t>
            </a:r>
            <a:r>
              <a:rPr lang="en-US" dirty="0" err="1"/>
              <a:t>familiari</a:t>
            </a:r>
            <a:r>
              <a:rPr lang="en-US" dirty="0"/>
              <a:t> – anno 2018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EC79EC-7E2B-4FC7-BDED-5270944B65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47076D4-FE60-4808-BD53-8C7CE567B59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4D7F6A-0A7D-4E88-B545-D3C9B07F66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8" y="1196311"/>
            <a:ext cx="11631632" cy="2345379"/>
          </a:xfrm>
        </p:spPr>
        <p:txBody>
          <a:bodyPr>
            <a:normAutofit/>
          </a:bodyPr>
          <a:lstStyle/>
          <a:p>
            <a:r>
              <a:rPr lang="it-IT" dirty="0"/>
              <a:t>Le imprese familiari in Italia: gli imprenditori sono invecchiati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27" y="1648496"/>
            <a:ext cx="8777898" cy="422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43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22D846F-C24E-4CCD-84E7-04E6C66A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8" y="35496"/>
            <a:ext cx="11425570" cy="358951"/>
          </a:xfrm>
        </p:spPr>
        <p:txBody>
          <a:bodyPr/>
          <a:lstStyle/>
          <a:p>
            <a:r>
              <a:rPr lang="it-IT" dirty="0"/>
              <a:t>PROTEZIONE TRASMISSIONE E GESTIONE DEI PATRIMONI FAMILIARI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EBF39859-A182-41E9-AD3D-19C37ECF56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contesto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7366DE6-7CB8-4094-91D3-81BAD13031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7233" y="6113463"/>
            <a:ext cx="10375542" cy="258762"/>
          </a:xfrm>
        </p:spPr>
        <p:txBody>
          <a:bodyPr/>
          <a:lstStyle/>
          <a:p>
            <a:r>
              <a:rPr lang="en-US" dirty="0" err="1"/>
              <a:t>Osservatorio</a:t>
            </a:r>
            <a:r>
              <a:rPr lang="en-US" dirty="0"/>
              <a:t> AUB </a:t>
            </a:r>
            <a:r>
              <a:rPr lang="en-US" dirty="0" err="1"/>
              <a:t>Bocconi</a:t>
            </a:r>
            <a:r>
              <a:rPr lang="en-US" dirty="0"/>
              <a:t>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aziende</a:t>
            </a:r>
            <a:r>
              <a:rPr lang="en-US" dirty="0"/>
              <a:t> </a:t>
            </a:r>
            <a:r>
              <a:rPr lang="en-US" dirty="0" err="1"/>
              <a:t>familiari</a:t>
            </a:r>
            <a:r>
              <a:rPr lang="en-US" dirty="0"/>
              <a:t> – anno 2008-2018                                                                                                 * = </a:t>
            </a:r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Attivo</a:t>
            </a:r>
            <a:r>
              <a:rPr lang="en-US" dirty="0"/>
              <a:t> / </a:t>
            </a:r>
            <a:r>
              <a:rPr lang="en-US" dirty="0" err="1"/>
              <a:t>Patrimonio</a:t>
            </a:r>
            <a:r>
              <a:rPr lang="en-US" dirty="0"/>
              <a:t> </a:t>
            </a:r>
            <a:r>
              <a:rPr lang="en-US" dirty="0" err="1"/>
              <a:t>Netto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EC79EC-7E2B-4FC7-BDED-5270944B65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47076D4-FE60-4808-BD53-8C7CE567B59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4D7F6A-0A7D-4E88-B545-D3C9B07F66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8" y="1196311"/>
            <a:ext cx="11631632" cy="2345379"/>
          </a:xfrm>
        </p:spPr>
        <p:txBody>
          <a:bodyPr>
            <a:normAutofit/>
          </a:bodyPr>
          <a:lstStyle/>
          <a:p>
            <a:r>
              <a:rPr lang="it-IT" dirty="0"/>
              <a:t>Le imprese familiari in Italia hanno recuperato la redditività pre-crisi e migliorato la solidità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676400"/>
            <a:ext cx="7843838" cy="42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05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22D846F-C24E-4CCD-84E7-04E6C66A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8" y="35496"/>
            <a:ext cx="11425570" cy="358951"/>
          </a:xfrm>
        </p:spPr>
        <p:txBody>
          <a:bodyPr/>
          <a:lstStyle/>
          <a:p>
            <a:r>
              <a:rPr lang="it-IT" dirty="0"/>
              <a:t>PROTEZIONE TRASMISSIONE E GESTIONE DEI PATRIMONI FAMILIARI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EBF39859-A182-41E9-AD3D-19C37ECF56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contesto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7366DE6-7CB8-4094-91D3-81BAD13031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7233" y="6113463"/>
            <a:ext cx="6943727" cy="277812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EC79EC-7E2B-4FC7-BDED-5270944B65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DFBA47-4703-4D6F-8133-CD29F8B4769D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47076D4-FE60-4808-BD53-8C7CE567B59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4D7F6A-0A7D-4E88-B545-D3C9B07F66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8" y="1196311"/>
            <a:ext cx="11631632" cy="2345379"/>
          </a:xfrm>
        </p:spPr>
        <p:txBody>
          <a:bodyPr>
            <a:normAutofit/>
          </a:bodyPr>
          <a:lstStyle/>
          <a:p>
            <a:r>
              <a:rPr lang="it-IT" dirty="0"/>
              <a:t>Le imprese familiari in Europa e nel Mondo: alcuni dati chiave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825849"/>
            <a:ext cx="66484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5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plate per CDA">
  <a:themeElements>
    <a:clrScheme name="Banca Generali">
      <a:dk1>
        <a:srgbClr val="3F3F3F"/>
      </a:dk1>
      <a:lt1>
        <a:sysClr val="window" lastClr="FFFFFF"/>
      </a:lt1>
      <a:dk2>
        <a:srgbClr val="C21B17"/>
      </a:dk2>
      <a:lt2>
        <a:srgbClr val="FFFFFF"/>
      </a:lt2>
      <a:accent1>
        <a:srgbClr val="C21B17"/>
      </a:accent1>
      <a:accent2>
        <a:srgbClr val="BDBDBD"/>
      </a:accent2>
      <a:accent3>
        <a:srgbClr val="828282"/>
      </a:accent3>
      <a:accent4>
        <a:srgbClr val="3F3F3F"/>
      </a:accent4>
      <a:accent5>
        <a:srgbClr val="E9573D"/>
      </a:accent5>
      <a:accent6>
        <a:srgbClr val="8E1230"/>
      </a:accent6>
      <a:hlink>
        <a:srgbClr val="002060"/>
      </a:hlink>
      <a:folHlink>
        <a:srgbClr val="00B0F0"/>
      </a:folHlink>
    </a:clrScheme>
    <a:fontScheme name="Pos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yout2 BG.potx" id="{C6527A88-489E-403F-89E8-5FBD966381BB}" vid="{AF0487F8-483A-4EA2-9173-F267F10F8F8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1073</Words>
  <Application>Microsoft Office PowerPoint</Application>
  <PresentationFormat>Widescreen</PresentationFormat>
  <Paragraphs>162</Paragraphs>
  <Slides>19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Courier New</vt:lpstr>
      <vt:lpstr>Wingdings</vt:lpstr>
      <vt:lpstr>Template per CDA</vt:lpstr>
      <vt:lpstr>  PROTEZIONE TRASMISSIONE E GESTIONE DEI PATRIMONI FAMILIARI</vt:lpstr>
      <vt:lpstr>PROTEZIONE TRASMISSIONE E GESTIONE DEI PATRIMONI FAMILIARI</vt:lpstr>
      <vt:lpstr>PROTEZIONE TRASMISSIONE E GESTIONE DEI PATRIMONI FAMILIARI</vt:lpstr>
      <vt:lpstr>PROTEZIONE TRASMISSIONE E GESTIONE DEI PATRIMONI FAMILIARI</vt:lpstr>
      <vt:lpstr>PROTEZIONE TRASMISSIONE E GESTIONE DEI PATRIMONI FAMILIARI</vt:lpstr>
      <vt:lpstr>PROTEZIONE TRASMISSIONE E GESTIONE DEI PATRIMONI FAMILIARI</vt:lpstr>
      <vt:lpstr>PROTEZIONE TRASMISSIONE E GESTIONE DEI PATRIMONI FAMILIARI</vt:lpstr>
      <vt:lpstr>PROTEZIONE TRASMISSIONE E GESTIONE DEI PATRIMONI FAMILIARI</vt:lpstr>
      <vt:lpstr>PROTEZIONE TRASMISSIONE E GESTIONE DEI PATRIMONI FAMILIARI</vt:lpstr>
      <vt:lpstr>PROTEZIONE TRASMISSIONE E GESTIONE DEI PATRIMONI FAMILIARI</vt:lpstr>
      <vt:lpstr>PROTEZIONE TRASMISSIONE E GESTIONE DEI PATRIMONI FAMILIARI</vt:lpstr>
      <vt:lpstr>PROTEZIONE TRASMISSIONE E GESTIONE DEI PATRIMONI FAMILIARI</vt:lpstr>
      <vt:lpstr>PROTEZIONE TRASMISSIONE E GESTIONE DEI PATRIMONI FAMILIARI</vt:lpstr>
      <vt:lpstr>PROTEZIONE TRASMISSIONE E GESTIONE DEI PATRIMONI FAMILIARI</vt:lpstr>
      <vt:lpstr>PROTEZIONE TRASMISSIONE E GESTIONE DEI PATRIMONI FAMILIARI</vt:lpstr>
      <vt:lpstr>PROTEZIONE TRASMISSIONE E GESTIONE DEI PATRIMONI FAMILIARI</vt:lpstr>
      <vt:lpstr>PROTEZIONE TRASMISSIONE E GESTIONE DEI PATRIMONI FAMILIARI</vt:lpstr>
      <vt:lpstr>PROTEZIONE TRASMISSIONE E GESTIONE DEI PATRIMONI FAMILIARI</vt:lpstr>
      <vt:lpstr>PROTEZIONE TRASMISSIONE E GESTIONE DEI PATRIMONI FAMILIARI</vt:lpstr>
    </vt:vector>
  </TitlesOfParts>
  <Company>Generali Business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Mrg</dc:creator>
  <cp:lastModifiedBy>yelexys fuentes</cp:lastModifiedBy>
  <cp:revision>31</cp:revision>
  <cp:lastPrinted>2017-06-22T11:20:16Z</cp:lastPrinted>
  <dcterms:created xsi:type="dcterms:W3CDTF">2017-07-03T09:41:46Z</dcterms:created>
  <dcterms:modified xsi:type="dcterms:W3CDTF">2019-06-12T10:37:08Z</dcterms:modified>
</cp:coreProperties>
</file>